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340" r:id="rId3"/>
    <p:sldId id="346" r:id="rId4"/>
    <p:sldId id="257" r:id="rId5"/>
    <p:sldId id="258" r:id="rId6"/>
    <p:sldId id="259" r:id="rId7"/>
    <p:sldId id="260" r:id="rId8"/>
    <p:sldId id="261" r:id="rId9"/>
    <p:sldId id="262" r:id="rId10"/>
    <p:sldId id="263" r:id="rId11"/>
    <p:sldId id="264" r:id="rId12"/>
    <p:sldId id="265" r:id="rId13"/>
    <p:sldId id="266" r:id="rId14"/>
    <p:sldId id="267" r:id="rId15"/>
    <p:sldId id="268" r:id="rId16"/>
    <p:sldId id="341" r:id="rId17"/>
    <p:sldId id="269" r:id="rId18"/>
    <p:sldId id="271" r:id="rId19"/>
    <p:sldId id="272" r:id="rId20"/>
    <p:sldId id="273" r:id="rId21"/>
    <p:sldId id="274" r:id="rId22"/>
    <p:sldId id="275" r:id="rId23"/>
    <p:sldId id="276" r:id="rId24"/>
    <p:sldId id="277" r:id="rId25"/>
    <p:sldId id="279" r:id="rId26"/>
    <p:sldId id="280" r:id="rId27"/>
    <p:sldId id="281" r:id="rId28"/>
    <p:sldId id="282" r:id="rId29"/>
    <p:sldId id="283" r:id="rId30"/>
    <p:sldId id="342" r:id="rId31"/>
    <p:sldId id="343" r:id="rId32"/>
    <p:sldId id="344" r:id="rId33"/>
    <p:sldId id="345"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C61759-31BE-44E9-BAFB-333974A41BC9}" v="25" dt="2023-05-17T18:19:49.033"/>
    <p1510:client id="{84E1B8D6-5B17-481A-879E-9DDFDC84B0E7}" v="1" dt="2023-10-06T21:04:53.0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339" autoAdjust="0"/>
  </p:normalViewPr>
  <p:slideViewPr>
    <p:cSldViewPr>
      <p:cViewPr varScale="1">
        <p:scale>
          <a:sx n="65" d="100"/>
          <a:sy n="65" d="100"/>
        </p:scale>
        <p:origin x="1536" y="7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microsoft.com/office/2016/11/relationships/changesInfo" Target="changesInfos/changesInfo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9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99"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customXml" Target="../customXml/item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theme" Target="theme/theme1.xml"/><Relationship Id="rId98" Type="http://schemas.openxmlformats.org/officeDocument/2006/relationships/customXml" Target="../customXml/item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darta Cabral" userId="4b19b496ef23c909" providerId="Windows Live" clId="Web-{84E1B8D6-5B17-481A-879E-9DDFDC84B0E7}"/>
    <pc:docChg chg="modSld">
      <pc:chgData name="Sidarta Cabral" userId="4b19b496ef23c909" providerId="Windows Live" clId="Web-{84E1B8D6-5B17-481A-879E-9DDFDC84B0E7}" dt="2023-10-06T21:04:53.020" v="0" actId="1076"/>
      <pc:docMkLst>
        <pc:docMk/>
      </pc:docMkLst>
      <pc:sldChg chg="modSp">
        <pc:chgData name="Sidarta Cabral" userId="4b19b496ef23c909" providerId="Windows Live" clId="Web-{84E1B8D6-5B17-481A-879E-9DDFDC84B0E7}" dt="2023-10-06T21:04:53.020" v="0" actId="1076"/>
        <pc:sldMkLst>
          <pc:docMk/>
          <pc:sldMk cId="0" sldId="340"/>
        </pc:sldMkLst>
        <pc:spChg chg="mod">
          <ac:chgData name="Sidarta Cabral" userId="4b19b496ef23c909" providerId="Windows Live" clId="Web-{84E1B8D6-5B17-481A-879E-9DDFDC84B0E7}" dt="2023-10-06T21:04:53.020" v="0" actId="1076"/>
          <ac:spMkLst>
            <pc:docMk/>
            <pc:sldMk cId="0" sldId="340"/>
            <ac:spMk id="4" creationId="{00000000-0000-0000-0000-000000000000}"/>
          </ac:spMkLst>
        </pc:spChg>
      </pc:sldChg>
    </pc:docChg>
  </pc:docChgLst>
  <pc:docChgLst>
    <pc:chgData name="MÔNICA ARRUDA Lima" userId="S::monicalima@ce.sebrae.com.br::d5e25ac9-e7d0-409c-9d02-0360d751f548" providerId="AD" clId="Web-{CB343C85-A7C3-FD6D-FB7B-AE98B17ECD90}"/>
    <pc:docChg chg="mod modMainMaster">
      <pc:chgData name="MÔNICA ARRUDA Lima" userId="S::monicalima@ce.sebrae.com.br::d5e25ac9-e7d0-409c-9d02-0360d751f548" providerId="AD" clId="Web-{CB343C85-A7C3-FD6D-FB7B-AE98B17ECD90}" dt="2023-07-28T11:44:25.008" v="1" actId="33475"/>
      <pc:docMkLst>
        <pc:docMk/>
      </pc:docMkLst>
      <pc:sldMasterChg chg="addSp">
        <pc:chgData name="MÔNICA ARRUDA Lima" userId="S::monicalima@ce.sebrae.com.br::d5e25ac9-e7d0-409c-9d02-0360d751f548" providerId="AD" clId="Web-{CB343C85-A7C3-FD6D-FB7B-AE98B17ECD90}" dt="2023-07-28T11:44:25.008" v="0" actId="33475"/>
        <pc:sldMasterMkLst>
          <pc:docMk/>
          <pc:sldMasterMk cId="571452154" sldId="2147483672"/>
        </pc:sldMasterMkLst>
        <pc:spChg chg="add">
          <ac:chgData name="MÔNICA ARRUDA Lima" userId="S::monicalima@ce.sebrae.com.br::d5e25ac9-e7d0-409c-9d02-0360d751f548" providerId="AD" clId="Web-{CB343C85-A7C3-FD6D-FB7B-AE98B17ECD90}" dt="2023-07-28T11:44:25.008" v="0" actId="33475"/>
          <ac:spMkLst>
            <pc:docMk/>
            <pc:sldMasterMk cId="571452154" sldId="2147483672"/>
            <ac:spMk id="9" creationId="{D3042E68-74C0-B67F-737C-FF3ECB0725DA}"/>
          </ac:spMkLst>
        </pc:spChg>
      </pc:sldMasterChg>
    </pc:docChg>
  </pc:docChgLst>
  <pc:docChgLst>
    <pc:chgData name="Paulo César de Lucena Alves" userId="9f77465a7c3eac91" providerId="LiveId" clId="{45C61759-31BE-44E9-BAFB-333974A41BC9}"/>
    <pc:docChg chg="undo redo custSel addSld delSld modSld sldOrd">
      <pc:chgData name="Paulo César de Lucena Alves" userId="9f77465a7c3eac91" providerId="LiveId" clId="{45C61759-31BE-44E9-BAFB-333974A41BC9}" dt="2023-05-24T17:50:40.950" v="9563" actId="6549"/>
      <pc:docMkLst>
        <pc:docMk/>
      </pc:docMkLst>
      <pc:sldChg chg="delSp modSp mod">
        <pc:chgData name="Paulo César de Lucena Alves" userId="9f77465a7c3eac91" providerId="LiveId" clId="{45C61759-31BE-44E9-BAFB-333974A41BC9}" dt="2023-05-11T17:53:42.137" v="1097" actId="478"/>
        <pc:sldMkLst>
          <pc:docMk/>
          <pc:sldMk cId="0" sldId="256"/>
        </pc:sldMkLst>
        <pc:spChg chg="del mod">
          <ac:chgData name="Paulo César de Lucena Alves" userId="9f77465a7c3eac91" providerId="LiveId" clId="{45C61759-31BE-44E9-BAFB-333974A41BC9}" dt="2023-05-11T17:53:42.137" v="1097" actId="478"/>
          <ac:spMkLst>
            <pc:docMk/>
            <pc:sldMk cId="0" sldId="256"/>
            <ac:spMk id="3" creationId="{00000000-0000-0000-0000-000000000000}"/>
          </ac:spMkLst>
        </pc:spChg>
      </pc:sldChg>
      <pc:sldChg chg="modSp mod">
        <pc:chgData name="Paulo César de Lucena Alves" userId="9f77465a7c3eac91" providerId="LiveId" clId="{45C61759-31BE-44E9-BAFB-333974A41BC9}" dt="2023-05-11T18:59:35.372" v="2690" actId="20577"/>
        <pc:sldMkLst>
          <pc:docMk/>
          <pc:sldMk cId="0" sldId="257"/>
        </pc:sldMkLst>
        <pc:spChg chg="mod">
          <ac:chgData name="Paulo César de Lucena Alves" userId="9f77465a7c3eac91" providerId="LiveId" clId="{45C61759-31BE-44E9-BAFB-333974A41BC9}" dt="2023-05-11T18:59:35.372" v="2690" actId="20577"/>
          <ac:spMkLst>
            <pc:docMk/>
            <pc:sldMk cId="0" sldId="257"/>
            <ac:spMk id="3" creationId="{00000000-0000-0000-0000-000000000000}"/>
          </ac:spMkLst>
        </pc:spChg>
      </pc:sldChg>
      <pc:sldChg chg="modSp mod">
        <pc:chgData name="Paulo César de Lucena Alves" userId="9f77465a7c3eac91" providerId="LiveId" clId="{45C61759-31BE-44E9-BAFB-333974A41BC9}" dt="2023-05-13T13:44:20.969" v="8182" actId="20577"/>
        <pc:sldMkLst>
          <pc:docMk/>
          <pc:sldMk cId="0" sldId="258"/>
        </pc:sldMkLst>
        <pc:spChg chg="mod">
          <ac:chgData name="Paulo César de Lucena Alves" userId="9f77465a7c3eac91" providerId="LiveId" clId="{45C61759-31BE-44E9-BAFB-333974A41BC9}" dt="2023-05-13T13:44:20.969" v="8182" actId="20577"/>
          <ac:spMkLst>
            <pc:docMk/>
            <pc:sldMk cId="0" sldId="258"/>
            <ac:spMk id="4" creationId="{00000000-0000-0000-0000-000000000000}"/>
          </ac:spMkLst>
        </pc:spChg>
      </pc:sldChg>
      <pc:sldChg chg="modSp mod">
        <pc:chgData name="Paulo César de Lucena Alves" userId="9f77465a7c3eac91" providerId="LiveId" clId="{45C61759-31BE-44E9-BAFB-333974A41BC9}" dt="2023-05-11T19:02:15.386" v="2692" actId="20577"/>
        <pc:sldMkLst>
          <pc:docMk/>
          <pc:sldMk cId="0" sldId="259"/>
        </pc:sldMkLst>
        <pc:spChg chg="mod">
          <ac:chgData name="Paulo César de Lucena Alves" userId="9f77465a7c3eac91" providerId="LiveId" clId="{45C61759-31BE-44E9-BAFB-333974A41BC9}" dt="2023-05-11T19:02:15.386" v="2692" actId="20577"/>
          <ac:spMkLst>
            <pc:docMk/>
            <pc:sldMk cId="0" sldId="259"/>
            <ac:spMk id="3" creationId="{00000000-0000-0000-0000-000000000000}"/>
          </ac:spMkLst>
        </pc:spChg>
      </pc:sldChg>
      <pc:sldChg chg="modSp mod">
        <pc:chgData name="Paulo César de Lucena Alves" userId="9f77465a7c3eac91" providerId="LiveId" clId="{45C61759-31BE-44E9-BAFB-333974A41BC9}" dt="2023-05-16T18:29:00.092" v="8547" actId="14100"/>
        <pc:sldMkLst>
          <pc:docMk/>
          <pc:sldMk cId="0" sldId="260"/>
        </pc:sldMkLst>
        <pc:spChg chg="mod">
          <ac:chgData name="Paulo César de Lucena Alves" userId="9f77465a7c3eac91" providerId="LiveId" clId="{45C61759-31BE-44E9-BAFB-333974A41BC9}" dt="2023-05-13T14:01:27.897" v="8391" actId="6549"/>
          <ac:spMkLst>
            <pc:docMk/>
            <pc:sldMk cId="0" sldId="260"/>
            <ac:spMk id="3" creationId="{00000000-0000-0000-0000-000000000000}"/>
          </ac:spMkLst>
        </pc:spChg>
        <pc:spChg chg="mod">
          <ac:chgData name="Paulo César de Lucena Alves" userId="9f77465a7c3eac91" providerId="LiveId" clId="{45C61759-31BE-44E9-BAFB-333974A41BC9}" dt="2023-05-16T18:29:00.092" v="8547" actId="14100"/>
          <ac:spMkLst>
            <pc:docMk/>
            <pc:sldMk cId="0" sldId="260"/>
            <ac:spMk id="5" creationId="{00000000-0000-0000-0000-000000000000}"/>
          </ac:spMkLst>
        </pc:spChg>
      </pc:sldChg>
      <pc:sldChg chg="modSp mod">
        <pc:chgData name="Paulo César de Lucena Alves" userId="9f77465a7c3eac91" providerId="LiveId" clId="{45C61759-31BE-44E9-BAFB-333974A41BC9}" dt="2023-05-11T19:06:00.802" v="2706" actId="20577"/>
        <pc:sldMkLst>
          <pc:docMk/>
          <pc:sldMk cId="0" sldId="262"/>
        </pc:sldMkLst>
        <pc:spChg chg="mod">
          <ac:chgData name="Paulo César de Lucena Alves" userId="9f77465a7c3eac91" providerId="LiveId" clId="{45C61759-31BE-44E9-BAFB-333974A41BC9}" dt="2023-05-11T19:06:00.802" v="2706" actId="20577"/>
          <ac:spMkLst>
            <pc:docMk/>
            <pc:sldMk cId="0" sldId="262"/>
            <ac:spMk id="2" creationId="{00000000-0000-0000-0000-000000000000}"/>
          </ac:spMkLst>
        </pc:spChg>
      </pc:sldChg>
      <pc:sldChg chg="addSp delSp modSp mod">
        <pc:chgData name="Paulo César de Lucena Alves" userId="9f77465a7c3eac91" providerId="LiveId" clId="{45C61759-31BE-44E9-BAFB-333974A41BC9}" dt="2023-05-17T13:32:02.656" v="8885" actId="1076"/>
        <pc:sldMkLst>
          <pc:docMk/>
          <pc:sldMk cId="0" sldId="266"/>
        </pc:sldMkLst>
        <pc:spChg chg="mod">
          <ac:chgData name="Paulo César de Lucena Alves" userId="9f77465a7c3eac91" providerId="LiveId" clId="{45C61759-31BE-44E9-BAFB-333974A41BC9}" dt="2023-05-17T13:29:34.725" v="8728" actId="20577"/>
          <ac:spMkLst>
            <pc:docMk/>
            <pc:sldMk cId="0" sldId="266"/>
            <ac:spMk id="2" creationId="{00000000-0000-0000-0000-000000000000}"/>
          </ac:spMkLst>
        </pc:spChg>
        <pc:spChg chg="add mod">
          <ac:chgData name="Paulo César de Lucena Alves" userId="9f77465a7c3eac91" providerId="LiveId" clId="{45C61759-31BE-44E9-BAFB-333974A41BC9}" dt="2023-05-17T13:32:02.656" v="8885" actId="1076"/>
          <ac:spMkLst>
            <pc:docMk/>
            <pc:sldMk cId="0" sldId="266"/>
            <ac:spMk id="3" creationId="{8A1C4D61-E520-C261-C751-01C097EF56DE}"/>
          </ac:spMkLst>
        </pc:spChg>
        <pc:spChg chg="del">
          <ac:chgData name="Paulo César de Lucena Alves" userId="9f77465a7c3eac91" providerId="LiveId" clId="{45C61759-31BE-44E9-BAFB-333974A41BC9}" dt="2023-05-11T19:08:18.033" v="2709" actId="478"/>
          <ac:spMkLst>
            <pc:docMk/>
            <pc:sldMk cId="0" sldId="266"/>
            <ac:spMk id="7" creationId="{00000000-0000-0000-0000-000000000000}"/>
          </ac:spMkLst>
        </pc:spChg>
        <pc:spChg chg="mod">
          <ac:chgData name="Paulo César de Lucena Alves" userId="9f77465a7c3eac91" providerId="LiveId" clId="{45C61759-31BE-44E9-BAFB-333974A41BC9}" dt="2023-05-11T19:08:53.765" v="2711" actId="1076"/>
          <ac:spMkLst>
            <pc:docMk/>
            <pc:sldMk cId="0" sldId="266"/>
            <ac:spMk id="8" creationId="{00000000-0000-0000-0000-000000000000}"/>
          </ac:spMkLst>
        </pc:spChg>
        <pc:spChg chg="mod">
          <ac:chgData name="Paulo César de Lucena Alves" userId="9f77465a7c3eac91" providerId="LiveId" clId="{45C61759-31BE-44E9-BAFB-333974A41BC9}" dt="2023-05-11T19:09:12.467" v="2716" actId="1076"/>
          <ac:spMkLst>
            <pc:docMk/>
            <pc:sldMk cId="0" sldId="266"/>
            <ac:spMk id="9" creationId="{00000000-0000-0000-0000-000000000000}"/>
          </ac:spMkLst>
        </pc:spChg>
        <pc:spChg chg="mod">
          <ac:chgData name="Paulo César de Lucena Alves" userId="9f77465a7c3eac91" providerId="LiveId" clId="{45C61759-31BE-44E9-BAFB-333974A41BC9}" dt="2023-05-11T19:09:17.835" v="2717" actId="1076"/>
          <ac:spMkLst>
            <pc:docMk/>
            <pc:sldMk cId="0" sldId="266"/>
            <ac:spMk id="11" creationId="{00000000-0000-0000-0000-000000000000}"/>
          </ac:spMkLst>
        </pc:spChg>
        <pc:spChg chg="mod">
          <ac:chgData name="Paulo César de Lucena Alves" userId="9f77465a7c3eac91" providerId="LiveId" clId="{45C61759-31BE-44E9-BAFB-333974A41BC9}" dt="2023-05-11T19:10:13.520" v="2722" actId="1076"/>
          <ac:spMkLst>
            <pc:docMk/>
            <pc:sldMk cId="0" sldId="266"/>
            <ac:spMk id="12" creationId="{00000000-0000-0000-0000-000000000000}"/>
          </ac:spMkLst>
        </pc:spChg>
        <pc:spChg chg="mod">
          <ac:chgData name="Paulo César de Lucena Alves" userId="9f77465a7c3eac91" providerId="LiveId" clId="{45C61759-31BE-44E9-BAFB-333974A41BC9}" dt="2023-05-11T19:09:42.821" v="2721" actId="1076"/>
          <ac:spMkLst>
            <pc:docMk/>
            <pc:sldMk cId="0" sldId="266"/>
            <ac:spMk id="13" creationId="{00000000-0000-0000-0000-000000000000}"/>
          </ac:spMkLst>
        </pc:spChg>
        <pc:picChg chg="mod">
          <ac:chgData name="Paulo César de Lucena Alves" userId="9f77465a7c3eac91" providerId="LiveId" clId="{45C61759-31BE-44E9-BAFB-333974A41BC9}" dt="2023-05-11T19:10:29.913" v="2723" actId="1076"/>
          <ac:picMkLst>
            <pc:docMk/>
            <pc:sldMk cId="0" sldId="266"/>
            <ac:picMk id="6146" creationId="{00000000-0000-0000-0000-000000000000}"/>
          </ac:picMkLst>
        </pc:picChg>
      </pc:sldChg>
      <pc:sldChg chg="modSp mod">
        <pc:chgData name="Paulo César de Lucena Alves" userId="9f77465a7c3eac91" providerId="LiveId" clId="{45C61759-31BE-44E9-BAFB-333974A41BC9}" dt="2023-05-17T13:37:19.287" v="9075" actId="20577"/>
        <pc:sldMkLst>
          <pc:docMk/>
          <pc:sldMk cId="0" sldId="267"/>
        </pc:sldMkLst>
        <pc:spChg chg="mod">
          <ac:chgData name="Paulo César de Lucena Alves" userId="9f77465a7c3eac91" providerId="LiveId" clId="{45C61759-31BE-44E9-BAFB-333974A41BC9}" dt="2023-05-17T13:37:19.287" v="9075" actId="20577"/>
          <ac:spMkLst>
            <pc:docMk/>
            <pc:sldMk cId="0" sldId="267"/>
            <ac:spMk id="2" creationId="{00000000-0000-0000-0000-000000000000}"/>
          </ac:spMkLst>
        </pc:spChg>
      </pc:sldChg>
      <pc:sldChg chg="modSp mod">
        <pc:chgData name="Paulo César de Lucena Alves" userId="9f77465a7c3eac91" providerId="LiveId" clId="{45C61759-31BE-44E9-BAFB-333974A41BC9}" dt="2023-05-13T13:46:40.562" v="8273" actId="20577"/>
        <pc:sldMkLst>
          <pc:docMk/>
          <pc:sldMk cId="0" sldId="268"/>
        </pc:sldMkLst>
        <pc:spChg chg="mod">
          <ac:chgData name="Paulo César de Lucena Alves" userId="9f77465a7c3eac91" providerId="LiveId" clId="{45C61759-31BE-44E9-BAFB-333974A41BC9}" dt="2023-05-13T13:46:40.562" v="8273" actId="20577"/>
          <ac:spMkLst>
            <pc:docMk/>
            <pc:sldMk cId="0" sldId="268"/>
            <ac:spMk id="2" creationId="{00000000-0000-0000-0000-000000000000}"/>
          </ac:spMkLst>
        </pc:spChg>
      </pc:sldChg>
      <pc:sldChg chg="modSp mod">
        <pc:chgData name="Paulo César de Lucena Alves" userId="9f77465a7c3eac91" providerId="LiveId" clId="{45C61759-31BE-44E9-BAFB-333974A41BC9}" dt="2023-05-16T12:29:11.417" v="8545" actId="1076"/>
        <pc:sldMkLst>
          <pc:docMk/>
          <pc:sldMk cId="0" sldId="269"/>
        </pc:sldMkLst>
        <pc:spChg chg="mod">
          <ac:chgData name="Paulo César de Lucena Alves" userId="9f77465a7c3eac91" providerId="LiveId" clId="{45C61759-31BE-44E9-BAFB-333974A41BC9}" dt="2023-05-13T14:01:50.061" v="8422" actId="6549"/>
          <ac:spMkLst>
            <pc:docMk/>
            <pc:sldMk cId="0" sldId="269"/>
            <ac:spMk id="2" creationId="{00000000-0000-0000-0000-000000000000}"/>
          </ac:spMkLst>
        </pc:spChg>
        <pc:spChg chg="mod">
          <ac:chgData name="Paulo César de Lucena Alves" userId="9f77465a7c3eac91" providerId="LiveId" clId="{45C61759-31BE-44E9-BAFB-333974A41BC9}" dt="2023-05-16T12:29:11.417" v="8545" actId="1076"/>
          <ac:spMkLst>
            <pc:docMk/>
            <pc:sldMk cId="0" sldId="269"/>
            <ac:spMk id="3" creationId="{00000000-0000-0000-0000-000000000000}"/>
          </ac:spMkLst>
        </pc:spChg>
      </pc:sldChg>
      <pc:sldChg chg="del mod modShow">
        <pc:chgData name="Paulo César de Lucena Alves" userId="9f77465a7c3eac91" providerId="LiveId" clId="{45C61759-31BE-44E9-BAFB-333974A41BC9}" dt="2023-05-11T18:30:27.073" v="1892" actId="2696"/>
        <pc:sldMkLst>
          <pc:docMk/>
          <pc:sldMk cId="0" sldId="270"/>
        </pc:sldMkLst>
      </pc:sldChg>
      <pc:sldChg chg="modSp mod">
        <pc:chgData name="Paulo César de Lucena Alves" userId="9f77465a7c3eac91" providerId="LiveId" clId="{45C61759-31BE-44E9-BAFB-333974A41BC9}" dt="2023-05-13T14:02:04.740" v="8452" actId="6549"/>
        <pc:sldMkLst>
          <pc:docMk/>
          <pc:sldMk cId="0" sldId="271"/>
        </pc:sldMkLst>
        <pc:spChg chg="mod">
          <ac:chgData name="Paulo César de Lucena Alves" userId="9f77465a7c3eac91" providerId="LiveId" clId="{45C61759-31BE-44E9-BAFB-333974A41BC9}" dt="2023-05-13T14:02:04.740" v="8452" actId="6549"/>
          <ac:spMkLst>
            <pc:docMk/>
            <pc:sldMk cId="0" sldId="271"/>
            <ac:spMk id="2" creationId="{00000000-0000-0000-0000-000000000000}"/>
          </ac:spMkLst>
        </pc:spChg>
      </pc:sldChg>
      <pc:sldChg chg="modSp mod">
        <pc:chgData name="Paulo César de Lucena Alves" userId="9f77465a7c3eac91" providerId="LiveId" clId="{45C61759-31BE-44E9-BAFB-333974A41BC9}" dt="2023-05-12T17:14:23.538" v="3076" actId="20577"/>
        <pc:sldMkLst>
          <pc:docMk/>
          <pc:sldMk cId="0" sldId="272"/>
        </pc:sldMkLst>
        <pc:spChg chg="mod">
          <ac:chgData name="Paulo César de Lucena Alves" userId="9f77465a7c3eac91" providerId="LiveId" clId="{45C61759-31BE-44E9-BAFB-333974A41BC9}" dt="2023-05-12T17:14:23.538" v="3076" actId="20577"/>
          <ac:spMkLst>
            <pc:docMk/>
            <pc:sldMk cId="0" sldId="272"/>
            <ac:spMk id="2" creationId="{00000000-0000-0000-0000-000000000000}"/>
          </ac:spMkLst>
        </pc:spChg>
      </pc:sldChg>
      <pc:sldChg chg="modSp mod">
        <pc:chgData name="Paulo César de Lucena Alves" userId="9f77465a7c3eac91" providerId="LiveId" clId="{45C61759-31BE-44E9-BAFB-333974A41BC9}" dt="2023-05-11T13:35:02.148" v="15" actId="20577"/>
        <pc:sldMkLst>
          <pc:docMk/>
          <pc:sldMk cId="0" sldId="273"/>
        </pc:sldMkLst>
        <pc:spChg chg="mod">
          <ac:chgData name="Paulo César de Lucena Alves" userId="9f77465a7c3eac91" providerId="LiveId" clId="{45C61759-31BE-44E9-BAFB-333974A41BC9}" dt="2023-05-11T13:35:02.148" v="15" actId="20577"/>
          <ac:spMkLst>
            <pc:docMk/>
            <pc:sldMk cId="0" sldId="273"/>
            <ac:spMk id="2" creationId="{00000000-0000-0000-0000-000000000000}"/>
          </ac:spMkLst>
        </pc:spChg>
      </pc:sldChg>
      <pc:sldChg chg="modSp mod">
        <pc:chgData name="Paulo César de Lucena Alves" userId="9f77465a7c3eac91" providerId="LiveId" clId="{45C61759-31BE-44E9-BAFB-333974A41BC9}" dt="2023-05-12T17:20:03.372" v="3275" actId="20577"/>
        <pc:sldMkLst>
          <pc:docMk/>
          <pc:sldMk cId="0" sldId="274"/>
        </pc:sldMkLst>
        <pc:spChg chg="mod">
          <ac:chgData name="Paulo César de Lucena Alves" userId="9f77465a7c3eac91" providerId="LiveId" clId="{45C61759-31BE-44E9-BAFB-333974A41BC9}" dt="2023-05-12T17:20:03.372" v="3275" actId="20577"/>
          <ac:spMkLst>
            <pc:docMk/>
            <pc:sldMk cId="0" sldId="274"/>
            <ac:spMk id="2" creationId="{00000000-0000-0000-0000-000000000000}"/>
          </ac:spMkLst>
        </pc:spChg>
      </pc:sldChg>
      <pc:sldChg chg="modSp mod">
        <pc:chgData name="Paulo César de Lucena Alves" userId="9f77465a7c3eac91" providerId="LiveId" clId="{45C61759-31BE-44E9-BAFB-333974A41BC9}" dt="2023-05-13T13:48:33.820" v="8286" actId="20577"/>
        <pc:sldMkLst>
          <pc:docMk/>
          <pc:sldMk cId="0" sldId="275"/>
        </pc:sldMkLst>
        <pc:spChg chg="mod">
          <ac:chgData name="Paulo César de Lucena Alves" userId="9f77465a7c3eac91" providerId="LiveId" clId="{45C61759-31BE-44E9-BAFB-333974A41BC9}" dt="2023-05-13T13:48:33.820" v="8286" actId="20577"/>
          <ac:spMkLst>
            <pc:docMk/>
            <pc:sldMk cId="0" sldId="275"/>
            <ac:spMk id="2" creationId="{00000000-0000-0000-0000-000000000000}"/>
          </ac:spMkLst>
        </pc:spChg>
      </pc:sldChg>
      <pc:sldChg chg="modSp mod">
        <pc:chgData name="Paulo César de Lucena Alves" userId="9f77465a7c3eac91" providerId="LiveId" clId="{45C61759-31BE-44E9-BAFB-333974A41BC9}" dt="2023-05-13T13:48:42.127" v="8294" actId="20577"/>
        <pc:sldMkLst>
          <pc:docMk/>
          <pc:sldMk cId="0" sldId="276"/>
        </pc:sldMkLst>
        <pc:spChg chg="mod">
          <ac:chgData name="Paulo César de Lucena Alves" userId="9f77465a7c3eac91" providerId="LiveId" clId="{45C61759-31BE-44E9-BAFB-333974A41BC9}" dt="2023-05-13T13:48:42.127" v="8294" actId="20577"/>
          <ac:spMkLst>
            <pc:docMk/>
            <pc:sldMk cId="0" sldId="276"/>
            <ac:spMk id="2" creationId="{00000000-0000-0000-0000-000000000000}"/>
          </ac:spMkLst>
        </pc:spChg>
      </pc:sldChg>
      <pc:sldChg chg="modSp mod">
        <pc:chgData name="Paulo César de Lucena Alves" userId="9f77465a7c3eac91" providerId="LiveId" clId="{45C61759-31BE-44E9-BAFB-333974A41BC9}" dt="2023-05-12T17:28:33.350" v="3636" actId="1076"/>
        <pc:sldMkLst>
          <pc:docMk/>
          <pc:sldMk cId="0" sldId="277"/>
        </pc:sldMkLst>
        <pc:spChg chg="mod">
          <ac:chgData name="Paulo César de Lucena Alves" userId="9f77465a7c3eac91" providerId="LiveId" clId="{45C61759-31BE-44E9-BAFB-333974A41BC9}" dt="2023-05-12T17:27:32.017" v="3635" actId="20577"/>
          <ac:spMkLst>
            <pc:docMk/>
            <pc:sldMk cId="0" sldId="277"/>
            <ac:spMk id="2" creationId="{00000000-0000-0000-0000-000000000000}"/>
          </ac:spMkLst>
        </pc:spChg>
        <pc:picChg chg="mod">
          <ac:chgData name="Paulo César de Lucena Alves" userId="9f77465a7c3eac91" providerId="LiveId" clId="{45C61759-31BE-44E9-BAFB-333974A41BC9}" dt="2023-05-12T17:28:33.350" v="3636" actId="1076"/>
          <ac:picMkLst>
            <pc:docMk/>
            <pc:sldMk cId="0" sldId="277"/>
            <ac:picMk id="2050" creationId="{00000000-0000-0000-0000-000000000000}"/>
          </ac:picMkLst>
        </pc:picChg>
      </pc:sldChg>
      <pc:sldChg chg="modSp mod">
        <pc:chgData name="Paulo César de Lucena Alves" userId="9f77465a7c3eac91" providerId="LiveId" clId="{45C61759-31BE-44E9-BAFB-333974A41BC9}" dt="2023-05-13T13:49:21.033" v="8309" actId="20577"/>
        <pc:sldMkLst>
          <pc:docMk/>
          <pc:sldMk cId="0" sldId="279"/>
        </pc:sldMkLst>
        <pc:spChg chg="mod">
          <ac:chgData name="Paulo César de Lucena Alves" userId="9f77465a7c3eac91" providerId="LiveId" clId="{45C61759-31BE-44E9-BAFB-333974A41BC9}" dt="2023-05-13T13:49:21.033" v="8309" actId="20577"/>
          <ac:spMkLst>
            <pc:docMk/>
            <pc:sldMk cId="0" sldId="279"/>
            <ac:spMk id="2" creationId="{00000000-0000-0000-0000-000000000000}"/>
          </ac:spMkLst>
        </pc:spChg>
      </pc:sldChg>
      <pc:sldChg chg="modSp mod">
        <pc:chgData name="Paulo César de Lucena Alves" userId="9f77465a7c3eac91" providerId="LiveId" clId="{45C61759-31BE-44E9-BAFB-333974A41BC9}" dt="2023-05-13T13:49:36.731" v="8316" actId="20577"/>
        <pc:sldMkLst>
          <pc:docMk/>
          <pc:sldMk cId="0" sldId="280"/>
        </pc:sldMkLst>
        <pc:spChg chg="mod">
          <ac:chgData name="Paulo César de Lucena Alves" userId="9f77465a7c3eac91" providerId="LiveId" clId="{45C61759-31BE-44E9-BAFB-333974A41BC9}" dt="2023-05-13T13:49:36.731" v="8316" actId="20577"/>
          <ac:spMkLst>
            <pc:docMk/>
            <pc:sldMk cId="0" sldId="280"/>
            <ac:spMk id="2" creationId="{00000000-0000-0000-0000-000000000000}"/>
          </ac:spMkLst>
        </pc:spChg>
      </pc:sldChg>
      <pc:sldChg chg="modSp mod">
        <pc:chgData name="Paulo César de Lucena Alves" userId="9f77465a7c3eac91" providerId="LiveId" clId="{45C61759-31BE-44E9-BAFB-333974A41BC9}" dt="2023-05-13T14:02:25.110" v="8483" actId="6549"/>
        <pc:sldMkLst>
          <pc:docMk/>
          <pc:sldMk cId="0" sldId="282"/>
        </pc:sldMkLst>
        <pc:spChg chg="mod">
          <ac:chgData name="Paulo César de Lucena Alves" userId="9f77465a7c3eac91" providerId="LiveId" clId="{45C61759-31BE-44E9-BAFB-333974A41BC9}" dt="2023-05-13T14:02:25.110" v="8483" actId="6549"/>
          <ac:spMkLst>
            <pc:docMk/>
            <pc:sldMk cId="0" sldId="282"/>
            <ac:spMk id="2" creationId="{00000000-0000-0000-0000-000000000000}"/>
          </ac:spMkLst>
        </pc:spChg>
      </pc:sldChg>
      <pc:sldChg chg="modSp mod">
        <pc:chgData name="Paulo César de Lucena Alves" userId="9f77465a7c3eac91" providerId="LiveId" clId="{45C61759-31BE-44E9-BAFB-333974A41BC9}" dt="2023-05-12T18:27:11.350" v="5064" actId="20577"/>
        <pc:sldMkLst>
          <pc:docMk/>
          <pc:sldMk cId="0" sldId="284"/>
        </pc:sldMkLst>
        <pc:spChg chg="mod">
          <ac:chgData name="Paulo César de Lucena Alves" userId="9f77465a7c3eac91" providerId="LiveId" clId="{45C61759-31BE-44E9-BAFB-333974A41BC9}" dt="2023-05-12T18:27:11.350" v="5064" actId="20577"/>
          <ac:spMkLst>
            <pc:docMk/>
            <pc:sldMk cId="0" sldId="284"/>
            <ac:spMk id="2" creationId="{00000000-0000-0000-0000-000000000000}"/>
          </ac:spMkLst>
        </pc:spChg>
      </pc:sldChg>
      <pc:sldChg chg="modSp mod">
        <pc:chgData name="Paulo César de Lucena Alves" userId="9f77465a7c3eac91" providerId="LiveId" clId="{45C61759-31BE-44E9-BAFB-333974A41BC9}" dt="2023-05-12T18:34:47.670" v="5314" actId="6549"/>
        <pc:sldMkLst>
          <pc:docMk/>
          <pc:sldMk cId="0" sldId="286"/>
        </pc:sldMkLst>
        <pc:spChg chg="mod">
          <ac:chgData name="Paulo César de Lucena Alves" userId="9f77465a7c3eac91" providerId="LiveId" clId="{45C61759-31BE-44E9-BAFB-333974A41BC9}" dt="2023-05-12T18:34:47.670" v="5314" actId="6549"/>
          <ac:spMkLst>
            <pc:docMk/>
            <pc:sldMk cId="0" sldId="286"/>
            <ac:spMk id="2" creationId="{00000000-0000-0000-0000-000000000000}"/>
          </ac:spMkLst>
        </pc:spChg>
      </pc:sldChg>
      <pc:sldChg chg="modSp mod">
        <pc:chgData name="Paulo César de Lucena Alves" userId="9f77465a7c3eac91" providerId="LiveId" clId="{45C61759-31BE-44E9-BAFB-333974A41BC9}" dt="2023-05-19T20:35:53.083" v="9547" actId="20577"/>
        <pc:sldMkLst>
          <pc:docMk/>
          <pc:sldMk cId="0" sldId="287"/>
        </pc:sldMkLst>
        <pc:spChg chg="mod">
          <ac:chgData name="Paulo César de Lucena Alves" userId="9f77465a7c3eac91" providerId="LiveId" clId="{45C61759-31BE-44E9-BAFB-333974A41BC9}" dt="2023-05-19T20:35:53.083" v="9547" actId="20577"/>
          <ac:spMkLst>
            <pc:docMk/>
            <pc:sldMk cId="0" sldId="287"/>
            <ac:spMk id="2" creationId="{00000000-0000-0000-0000-000000000000}"/>
          </ac:spMkLst>
        </pc:spChg>
      </pc:sldChg>
      <pc:sldChg chg="modSp mod">
        <pc:chgData name="Paulo César de Lucena Alves" userId="9f77465a7c3eac91" providerId="LiveId" clId="{45C61759-31BE-44E9-BAFB-333974A41BC9}" dt="2023-05-12T18:37:54.454" v="5318" actId="20577"/>
        <pc:sldMkLst>
          <pc:docMk/>
          <pc:sldMk cId="0" sldId="288"/>
        </pc:sldMkLst>
        <pc:spChg chg="mod">
          <ac:chgData name="Paulo César de Lucena Alves" userId="9f77465a7c3eac91" providerId="LiveId" clId="{45C61759-31BE-44E9-BAFB-333974A41BC9}" dt="2023-05-12T18:37:54.454" v="5318" actId="20577"/>
          <ac:spMkLst>
            <pc:docMk/>
            <pc:sldMk cId="0" sldId="288"/>
            <ac:spMk id="2" creationId="{00000000-0000-0000-0000-000000000000}"/>
          </ac:spMkLst>
        </pc:spChg>
      </pc:sldChg>
      <pc:sldChg chg="modSp mod">
        <pc:chgData name="Paulo César de Lucena Alves" userId="9f77465a7c3eac91" providerId="LiveId" clId="{45C61759-31BE-44E9-BAFB-333974A41BC9}" dt="2023-05-13T14:02:45.001" v="8514" actId="6549"/>
        <pc:sldMkLst>
          <pc:docMk/>
          <pc:sldMk cId="0" sldId="290"/>
        </pc:sldMkLst>
        <pc:spChg chg="mod">
          <ac:chgData name="Paulo César de Lucena Alves" userId="9f77465a7c3eac91" providerId="LiveId" clId="{45C61759-31BE-44E9-BAFB-333974A41BC9}" dt="2023-05-13T14:02:45.001" v="8514" actId="6549"/>
          <ac:spMkLst>
            <pc:docMk/>
            <pc:sldMk cId="0" sldId="290"/>
            <ac:spMk id="2" creationId="{00000000-0000-0000-0000-000000000000}"/>
          </ac:spMkLst>
        </pc:spChg>
      </pc:sldChg>
      <pc:sldChg chg="modSp mod">
        <pc:chgData name="Paulo César de Lucena Alves" userId="9f77465a7c3eac91" providerId="LiveId" clId="{45C61759-31BE-44E9-BAFB-333974A41BC9}" dt="2023-05-12T18:41:12.415" v="5386" actId="20577"/>
        <pc:sldMkLst>
          <pc:docMk/>
          <pc:sldMk cId="0" sldId="292"/>
        </pc:sldMkLst>
        <pc:spChg chg="mod">
          <ac:chgData name="Paulo César de Lucena Alves" userId="9f77465a7c3eac91" providerId="LiveId" clId="{45C61759-31BE-44E9-BAFB-333974A41BC9}" dt="2023-05-12T18:41:12.415" v="5386" actId="20577"/>
          <ac:spMkLst>
            <pc:docMk/>
            <pc:sldMk cId="0" sldId="292"/>
            <ac:spMk id="2" creationId="{00000000-0000-0000-0000-000000000000}"/>
          </ac:spMkLst>
        </pc:spChg>
      </pc:sldChg>
      <pc:sldChg chg="modSp mod">
        <pc:chgData name="Paulo César de Lucena Alves" userId="9f77465a7c3eac91" providerId="LiveId" clId="{45C61759-31BE-44E9-BAFB-333974A41BC9}" dt="2023-05-12T18:44:09.755" v="5391" actId="1076"/>
        <pc:sldMkLst>
          <pc:docMk/>
          <pc:sldMk cId="0" sldId="294"/>
        </pc:sldMkLst>
        <pc:spChg chg="mod">
          <ac:chgData name="Paulo César de Lucena Alves" userId="9f77465a7c3eac91" providerId="LiveId" clId="{45C61759-31BE-44E9-BAFB-333974A41BC9}" dt="2023-05-11T14:02:17.481" v="233" actId="20577"/>
          <ac:spMkLst>
            <pc:docMk/>
            <pc:sldMk cId="0" sldId="294"/>
            <ac:spMk id="2" creationId="{00000000-0000-0000-0000-000000000000}"/>
          </ac:spMkLst>
        </pc:spChg>
        <pc:spChg chg="mod">
          <ac:chgData name="Paulo César de Lucena Alves" userId="9f77465a7c3eac91" providerId="LiveId" clId="{45C61759-31BE-44E9-BAFB-333974A41BC9}" dt="2023-05-12T18:43:37.534" v="5387" actId="1076"/>
          <ac:spMkLst>
            <pc:docMk/>
            <pc:sldMk cId="0" sldId="294"/>
            <ac:spMk id="3" creationId="{00000000-0000-0000-0000-000000000000}"/>
          </ac:spMkLst>
        </pc:spChg>
        <pc:spChg chg="mod">
          <ac:chgData name="Paulo César de Lucena Alves" userId="9f77465a7c3eac91" providerId="LiveId" clId="{45C61759-31BE-44E9-BAFB-333974A41BC9}" dt="2023-05-12T18:43:49.697" v="5388" actId="1076"/>
          <ac:spMkLst>
            <pc:docMk/>
            <pc:sldMk cId="0" sldId="294"/>
            <ac:spMk id="4" creationId="{00000000-0000-0000-0000-000000000000}"/>
          </ac:spMkLst>
        </pc:spChg>
        <pc:spChg chg="mod">
          <ac:chgData name="Paulo César de Lucena Alves" userId="9f77465a7c3eac91" providerId="LiveId" clId="{45C61759-31BE-44E9-BAFB-333974A41BC9}" dt="2023-05-12T18:43:56.218" v="5389" actId="1076"/>
          <ac:spMkLst>
            <pc:docMk/>
            <pc:sldMk cId="0" sldId="294"/>
            <ac:spMk id="5" creationId="{00000000-0000-0000-0000-000000000000}"/>
          </ac:spMkLst>
        </pc:spChg>
        <pc:spChg chg="mod">
          <ac:chgData name="Paulo César de Lucena Alves" userId="9f77465a7c3eac91" providerId="LiveId" clId="{45C61759-31BE-44E9-BAFB-333974A41BC9}" dt="2023-05-12T18:44:02.921" v="5390" actId="1076"/>
          <ac:spMkLst>
            <pc:docMk/>
            <pc:sldMk cId="0" sldId="294"/>
            <ac:spMk id="6" creationId="{00000000-0000-0000-0000-000000000000}"/>
          </ac:spMkLst>
        </pc:spChg>
        <pc:spChg chg="mod">
          <ac:chgData name="Paulo César de Lucena Alves" userId="9f77465a7c3eac91" providerId="LiveId" clId="{45C61759-31BE-44E9-BAFB-333974A41BC9}" dt="2023-05-12T18:44:09.755" v="5391" actId="1076"/>
          <ac:spMkLst>
            <pc:docMk/>
            <pc:sldMk cId="0" sldId="294"/>
            <ac:spMk id="7" creationId="{00000000-0000-0000-0000-000000000000}"/>
          </ac:spMkLst>
        </pc:spChg>
      </pc:sldChg>
      <pc:sldChg chg="modSp mod">
        <pc:chgData name="Paulo César de Lucena Alves" userId="9f77465a7c3eac91" providerId="LiveId" clId="{45C61759-31BE-44E9-BAFB-333974A41BC9}" dt="2023-05-12T18:45:11.903" v="5397" actId="6549"/>
        <pc:sldMkLst>
          <pc:docMk/>
          <pc:sldMk cId="0" sldId="296"/>
        </pc:sldMkLst>
        <pc:spChg chg="mod">
          <ac:chgData name="Paulo César de Lucena Alves" userId="9f77465a7c3eac91" providerId="LiveId" clId="{45C61759-31BE-44E9-BAFB-333974A41BC9}" dt="2023-05-12T18:45:11.903" v="5397" actId="6549"/>
          <ac:spMkLst>
            <pc:docMk/>
            <pc:sldMk cId="0" sldId="296"/>
            <ac:spMk id="2" creationId="{00000000-0000-0000-0000-000000000000}"/>
          </ac:spMkLst>
        </pc:spChg>
      </pc:sldChg>
      <pc:sldChg chg="modSp mod">
        <pc:chgData name="Paulo César de Lucena Alves" userId="9f77465a7c3eac91" providerId="LiveId" clId="{45C61759-31BE-44E9-BAFB-333974A41BC9}" dt="2023-05-12T18:46:09.926" v="5413" actId="20577"/>
        <pc:sldMkLst>
          <pc:docMk/>
          <pc:sldMk cId="0" sldId="297"/>
        </pc:sldMkLst>
        <pc:spChg chg="mod">
          <ac:chgData name="Paulo César de Lucena Alves" userId="9f77465a7c3eac91" providerId="LiveId" clId="{45C61759-31BE-44E9-BAFB-333974A41BC9}" dt="2023-05-12T18:46:09.926" v="5413" actId="20577"/>
          <ac:spMkLst>
            <pc:docMk/>
            <pc:sldMk cId="0" sldId="297"/>
            <ac:spMk id="2" creationId="{00000000-0000-0000-0000-000000000000}"/>
          </ac:spMkLst>
        </pc:spChg>
      </pc:sldChg>
      <pc:sldChg chg="modSp mod">
        <pc:chgData name="Paulo César de Lucena Alves" userId="9f77465a7c3eac91" providerId="LiveId" clId="{45C61759-31BE-44E9-BAFB-333974A41BC9}" dt="2023-05-13T14:03:00.762" v="8544" actId="6549"/>
        <pc:sldMkLst>
          <pc:docMk/>
          <pc:sldMk cId="0" sldId="298"/>
        </pc:sldMkLst>
        <pc:spChg chg="mod">
          <ac:chgData name="Paulo César de Lucena Alves" userId="9f77465a7c3eac91" providerId="LiveId" clId="{45C61759-31BE-44E9-BAFB-333974A41BC9}" dt="2023-05-13T14:03:00.762" v="8544" actId="6549"/>
          <ac:spMkLst>
            <pc:docMk/>
            <pc:sldMk cId="0" sldId="298"/>
            <ac:spMk id="4" creationId="{00000000-0000-0000-0000-000000000000}"/>
          </ac:spMkLst>
        </pc:spChg>
      </pc:sldChg>
      <pc:sldChg chg="modSp mod">
        <pc:chgData name="Paulo César de Lucena Alves" userId="9f77465a7c3eac91" providerId="LiveId" clId="{45C61759-31BE-44E9-BAFB-333974A41BC9}" dt="2023-05-12T18:48:53.346" v="5439" actId="113"/>
        <pc:sldMkLst>
          <pc:docMk/>
          <pc:sldMk cId="0" sldId="299"/>
        </pc:sldMkLst>
        <pc:spChg chg="mod">
          <ac:chgData name="Paulo César de Lucena Alves" userId="9f77465a7c3eac91" providerId="LiveId" clId="{45C61759-31BE-44E9-BAFB-333974A41BC9}" dt="2023-05-12T18:48:53.346" v="5439" actId="113"/>
          <ac:spMkLst>
            <pc:docMk/>
            <pc:sldMk cId="0" sldId="299"/>
            <ac:spMk id="2" creationId="{00000000-0000-0000-0000-000000000000}"/>
          </ac:spMkLst>
        </pc:spChg>
      </pc:sldChg>
      <pc:sldChg chg="modSp mod">
        <pc:chgData name="Paulo César de Lucena Alves" userId="9f77465a7c3eac91" providerId="LiveId" clId="{45C61759-31BE-44E9-BAFB-333974A41BC9}" dt="2023-05-12T18:50:01.253" v="5609" actId="20577"/>
        <pc:sldMkLst>
          <pc:docMk/>
          <pc:sldMk cId="0" sldId="300"/>
        </pc:sldMkLst>
        <pc:spChg chg="mod">
          <ac:chgData name="Paulo César de Lucena Alves" userId="9f77465a7c3eac91" providerId="LiveId" clId="{45C61759-31BE-44E9-BAFB-333974A41BC9}" dt="2023-05-12T18:50:01.253" v="5609" actId="20577"/>
          <ac:spMkLst>
            <pc:docMk/>
            <pc:sldMk cId="0" sldId="300"/>
            <ac:spMk id="2" creationId="{00000000-0000-0000-0000-000000000000}"/>
          </ac:spMkLst>
        </pc:spChg>
      </pc:sldChg>
      <pc:sldChg chg="modSp mod">
        <pc:chgData name="Paulo César de Lucena Alves" userId="9f77465a7c3eac91" providerId="LiveId" clId="{45C61759-31BE-44E9-BAFB-333974A41BC9}" dt="2023-05-12T18:51:55.021" v="5640" actId="6549"/>
        <pc:sldMkLst>
          <pc:docMk/>
          <pc:sldMk cId="0" sldId="301"/>
        </pc:sldMkLst>
        <pc:spChg chg="mod">
          <ac:chgData name="Paulo César de Lucena Alves" userId="9f77465a7c3eac91" providerId="LiveId" clId="{45C61759-31BE-44E9-BAFB-333974A41BC9}" dt="2023-05-12T18:51:55.021" v="5640" actId="6549"/>
          <ac:spMkLst>
            <pc:docMk/>
            <pc:sldMk cId="0" sldId="301"/>
            <ac:spMk id="2" creationId="{00000000-0000-0000-0000-000000000000}"/>
          </ac:spMkLst>
        </pc:spChg>
      </pc:sldChg>
      <pc:sldChg chg="modSp mod">
        <pc:chgData name="Paulo César de Lucena Alves" userId="9f77465a7c3eac91" providerId="LiveId" clId="{45C61759-31BE-44E9-BAFB-333974A41BC9}" dt="2023-05-12T18:52:43.629" v="5666" actId="20577"/>
        <pc:sldMkLst>
          <pc:docMk/>
          <pc:sldMk cId="0" sldId="302"/>
        </pc:sldMkLst>
        <pc:spChg chg="mod">
          <ac:chgData name="Paulo César de Lucena Alves" userId="9f77465a7c3eac91" providerId="LiveId" clId="{45C61759-31BE-44E9-BAFB-333974A41BC9}" dt="2023-05-12T18:52:43.629" v="5666" actId="20577"/>
          <ac:spMkLst>
            <pc:docMk/>
            <pc:sldMk cId="0" sldId="302"/>
            <ac:spMk id="2" creationId="{00000000-0000-0000-0000-000000000000}"/>
          </ac:spMkLst>
        </pc:spChg>
      </pc:sldChg>
      <pc:sldChg chg="modSp mod">
        <pc:chgData name="Paulo César de Lucena Alves" userId="9f77465a7c3eac91" providerId="LiveId" clId="{45C61759-31BE-44E9-BAFB-333974A41BC9}" dt="2023-05-17T18:10:02.227" v="9351" actId="6549"/>
        <pc:sldMkLst>
          <pc:docMk/>
          <pc:sldMk cId="0" sldId="303"/>
        </pc:sldMkLst>
        <pc:spChg chg="mod">
          <ac:chgData name="Paulo César de Lucena Alves" userId="9f77465a7c3eac91" providerId="LiveId" clId="{45C61759-31BE-44E9-BAFB-333974A41BC9}" dt="2023-05-17T18:10:02.227" v="9351" actId="6549"/>
          <ac:spMkLst>
            <pc:docMk/>
            <pc:sldMk cId="0" sldId="303"/>
            <ac:spMk id="2" creationId="{00000000-0000-0000-0000-000000000000}"/>
          </ac:spMkLst>
        </pc:spChg>
      </pc:sldChg>
      <pc:sldChg chg="modSp mod">
        <pc:chgData name="Paulo César de Lucena Alves" userId="9f77465a7c3eac91" providerId="LiveId" clId="{45C61759-31BE-44E9-BAFB-333974A41BC9}" dt="2023-05-12T19:29:38.023" v="5776" actId="20577"/>
        <pc:sldMkLst>
          <pc:docMk/>
          <pc:sldMk cId="0" sldId="304"/>
        </pc:sldMkLst>
        <pc:spChg chg="mod">
          <ac:chgData name="Paulo César de Lucena Alves" userId="9f77465a7c3eac91" providerId="LiveId" clId="{45C61759-31BE-44E9-BAFB-333974A41BC9}" dt="2023-05-12T19:29:38.023" v="5776" actId="20577"/>
          <ac:spMkLst>
            <pc:docMk/>
            <pc:sldMk cId="0" sldId="304"/>
            <ac:spMk id="2" creationId="{00000000-0000-0000-0000-000000000000}"/>
          </ac:spMkLst>
        </pc:spChg>
      </pc:sldChg>
      <pc:sldChg chg="modSp mod">
        <pc:chgData name="Paulo César de Lucena Alves" userId="9f77465a7c3eac91" providerId="LiveId" clId="{45C61759-31BE-44E9-BAFB-333974A41BC9}" dt="2023-05-12T19:32:25.333" v="5806" actId="20577"/>
        <pc:sldMkLst>
          <pc:docMk/>
          <pc:sldMk cId="0" sldId="305"/>
        </pc:sldMkLst>
        <pc:spChg chg="mod">
          <ac:chgData name="Paulo César de Lucena Alves" userId="9f77465a7c3eac91" providerId="LiveId" clId="{45C61759-31BE-44E9-BAFB-333974A41BC9}" dt="2023-05-12T19:32:25.333" v="5806" actId="20577"/>
          <ac:spMkLst>
            <pc:docMk/>
            <pc:sldMk cId="0" sldId="305"/>
            <ac:spMk id="2" creationId="{00000000-0000-0000-0000-000000000000}"/>
          </ac:spMkLst>
        </pc:spChg>
      </pc:sldChg>
      <pc:sldChg chg="addSp delSp modSp mod">
        <pc:chgData name="Paulo César de Lucena Alves" userId="9f77465a7c3eac91" providerId="LiveId" clId="{45C61759-31BE-44E9-BAFB-333974A41BC9}" dt="2023-05-17T18:22:12.012" v="9491" actId="113"/>
        <pc:sldMkLst>
          <pc:docMk/>
          <pc:sldMk cId="0" sldId="306"/>
        </pc:sldMkLst>
        <pc:spChg chg="mod">
          <ac:chgData name="Paulo César de Lucena Alves" userId="9f77465a7c3eac91" providerId="LiveId" clId="{45C61759-31BE-44E9-BAFB-333974A41BC9}" dt="2023-05-17T18:22:12.012" v="9491" actId="113"/>
          <ac:spMkLst>
            <pc:docMk/>
            <pc:sldMk cId="0" sldId="306"/>
            <ac:spMk id="2" creationId="{00000000-0000-0000-0000-000000000000}"/>
          </ac:spMkLst>
        </pc:spChg>
        <pc:spChg chg="del">
          <ac:chgData name="Paulo César de Lucena Alves" userId="9f77465a7c3eac91" providerId="LiveId" clId="{45C61759-31BE-44E9-BAFB-333974A41BC9}" dt="2023-05-17T18:06:36.283" v="9256" actId="478"/>
          <ac:spMkLst>
            <pc:docMk/>
            <pc:sldMk cId="0" sldId="306"/>
            <ac:spMk id="3" creationId="{00000000-0000-0000-0000-000000000000}"/>
          </ac:spMkLst>
        </pc:spChg>
        <pc:spChg chg="add mod">
          <ac:chgData name="Paulo César de Lucena Alves" userId="9f77465a7c3eac91" providerId="LiveId" clId="{45C61759-31BE-44E9-BAFB-333974A41BC9}" dt="2023-05-17T18:21:15.459" v="9412" actId="1076"/>
          <ac:spMkLst>
            <pc:docMk/>
            <pc:sldMk cId="0" sldId="306"/>
            <ac:spMk id="4" creationId="{61B1AD14-F129-C6E7-A569-A1D009723085}"/>
          </ac:spMkLst>
        </pc:spChg>
      </pc:sldChg>
      <pc:sldChg chg="modSp mod">
        <pc:chgData name="Paulo César de Lucena Alves" userId="9f77465a7c3eac91" providerId="LiveId" clId="{45C61759-31BE-44E9-BAFB-333974A41BC9}" dt="2023-05-12T19:38:21.278" v="5844" actId="20577"/>
        <pc:sldMkLst>
          <pc:docMk/>
          <pc:sldMk cId="0" sldId="307"/>
        </pc:sldMkLst>
        <pc:spChg chg="mod">
          <ac:chgData name="Paulo César de Lucena Alves" userId="9f77465a7c3eac91" providerId="LiveId" clId="{45C61759-31BE-44E9-BAFB-333974A41BC9}" dt="2023-05-12T19:38:21.278" v="5844" actId="20577"/>
          <ac:spMkLst>
            <pc:docMk/>
            <pc:sldMk cId="0" sldId="307"/>
            <ac:spMk id="2" creationId="{00000000-0000-0000-0000-000000000000}"/>
          </ac:spMkLst>
        </pc:spChg>
      </pc:sldChg>
      <pc:sldChg chg="modSp mod">
        <pc:chgData name="Paulo César de Lucena Alves" userId="9f77465a7c3eac91" providerId="LiveId" clId="{45C61759-31BE-44E9-BAFB-333974A41BC9}" dt="2023-05-12T19:39:19.028" v="5886" actId="20577"/>
        <pc:sldMkLst>
          <pc:docMk/>
          <pc:sldMk cId="0" sldId="308"/>
        </pc:sldMkLst>
        <pc:spChg chg="mod">
          <ac:chgData name="Paulo César de Lucena Alves" userId="9f77465a7c3eac91" providerId="LiveId" clId="{45C61759-31BE-44E9-BAFB-333974A41BC9}" dt="2023-05-12T19:39:19.028" v="5886" actId="20577"/>
          <ac:spMkLst>
            <pc:docMk/>
            <pc:sldMk cId="0" sldId="308"/>
            <ac:spMk id="3" creationId="{00000000-0000-0000-0000-000000000000}"/>
          </ac:spMkLst>
        </pc:spChg>
      </pc:sldChg>
      <pc:sldChg chg="modSp mod">
        <pc:chgData name="Paulo César de Lucena Alves" userId="9f77465a7c3eac91" providerId="LiveId" clId="{45C61759-31BE-44E9-BAFB-333974A41BC9}" dt="2023-05-12T19:40:40.973" v="5892" actId="20577"/>
        <pc:sldMkLst>
          <pc:docMk/>
          <pc:sldMk cId="0" sldId="309"/>
        </pc:sldMkLst>
        <pc:spChg chg="mod">
          <ac:chgData name="Paulo César de Lucena Alves" userId="9f77465a7c3eac91" providerId="LiveId" clId="{45C61759-31BE-44E9-BAFB-333974A41BC9}" dt="2023-05-12T19:40:40.973" v="5892" actId="20577"/>
          <ac:spMkLst>
            <pc:docMk/>
            <pc:sldMk cId="0" sldId="309"/>
            <ac:spMk id="2" creationId="{00000000-0000-0000-0000-000000000000}"/>
          </ac:spMkLst>
        </pc:spChg>
      </pc:sldChg>
      <pc:sldChg chg="modSp mod">
        <pc:chgData name="Paulo César de Lucena Alves" userId="9f77465a7c3eac91" providerId="LiveId" clId="{45C61759-31BE-44E9-BAFB-333974A41BC9}" dt="2023-05-13T13:52:06.904" v="8323" actId="6549"/>
        <pc:sldMkLst>
          <pc:docMk/>
          <pc:sldMk cId="0" sldId="310"/>
        </pc:sldMkLst>
        <pc:spChg chg="mod">
          <ac:chgData name="Paulo César de Lucena Alves" userId="9f77465a7c3eac91" providerId="LiveId" clId="{45C61759-31BE-44E9-BAFB-333974A41BC9}" dt="2023-05-13T13:52:06.904" v="8323" actId="6549"/>
          <ac:spMkLst>
            <pc:docMk/>
            <pc:sldMk cId="0" sldId="310"/>
            <ac:spMk id="2" creationId="{00000000-0000-0000-0000-000000000000}"/>
          </ac:spMkLst>
        </pc:spChg>
      </pc:sldChg>
      <pc:sldChg chg="modSp mod">
        <pc:chgData name="Paulo César de Lucena Alves" userId="9f77465a7c3eac91" providerId="LiveId" clId="{45C61759-31BE-44E9-BAFB-333974A41BC9}" dt="2023-05-12T19:48:08.118" v="6049" actId="20577"/>
        <pc:sldMkLst>
          <pc:docMk/>
          <pc:sldMk cId="0" sldId="311"/>
        </pc:sldMkLst>
        <pc:spChg chg="mod">
          <ac:chgData name="Paulo César de Lucena Alves" userId="9f77465a7c3eac91" providerId="LiveId" clId="{45C61759-31BE-44E9-BAFB-333974A41BC9}" dt="2023-05-12T19:48:08.118" v="6049" actId="20577"/>
          <ac:spMkLst>
            <pc:docMk/>
            <pc:sldMk cId="0" sldId="311"/>
            <ac:spMk id="2" creationId="{00000000-0000-0000-0000-000000000000}"/>
          </ac:spMkLst>
        </pc:spChg>
        <pc:spChg chg="mod">
          <ac:chgData name="Paulo César de Lucena Alves" userId="9f77465a7c3eac91" providerId="LiveId" clId="{45C61759-31BE-44E9-BAFB-333974A41BC9}" dt="2023-05-12T19:45:32.333" v="6035" actId="14100"/>
          <ac:spMkLst>
            <pc:docMk/>
            <pc:sldMk cId="0" sldId="311"/>
            <ac:spMk id="3" creationId="{00000000-0000-0000-0000-000000000000}"/>
          </ac:spMkLst>
        </pc:spChg>
      </pc:sldChg>
      <pc:sldChg chg="modSp mod">
        <pc:chgData name="Paulo César de Lucena Alves" userId="9f77465a7c3eac91" providerId="LiveId" clId="{45C61759-31BE-44E9-BAFB-333974A41BC9}" dt="2023-05-13T13:31:18.263" v="8089" actId="2"/>
        <pc:sldMkLst>
          <pc:docMk/>
          <pc:sldMk cId="0" sldId="312"/>
        </pc:sldMkLst>
        <pc:spChg chg="mod">
          <ac:chgData name="Paulo César de Lucena Alves" userId="9f77465a7c3eac91" providerId="LiveId" clId="{45C61759-31BE-44E9-BAFB-333974A41BC9}" dt="2023-05-13T13:31:18.263" v="8089" actId="2"/>
          <ac:spMkLst>
            <pc:docMk/>
            <pc:sldMk cId="0" sldId="312"/>
            <ac:spMk id="2" creationId="{00000000-0000-0000-0000-000000000000}"/>
          </ac:spMkLst>
        </pc:spChg>
      </pc:sldChg>
      <pc:sldChg chg="modSp mod">
        <pc:chgData name="Paulo César de Lucena Alves" userId="9f77465a7c3eac91" providerId="LiveId" clId="{45C61759-31BE-44E9-BAFB-333974A41BC9}" dt="2023-05-11T17:13:11.921" v="699" actId="20577"/>
        <pc:sldMkLst>
          <pc:docMk/>
          <pc:sldMk cId="0" sldId="313"/>
        </pc:sldMkLst>
        <pc:spChg chg="mod">
          <ac:chgData name="Paulo César de Lucena Alves" userId="9f77465a7c3eac91" providerId="LiveId" clId="{45C61759-31BE-44E9-BAFB-333974A41BC9}" dt="2023-05-11T17:13:11.921" v="699" actId="20577"/>
          <ac:spMkLst>
            <pc:docMk/>
            <pc:sldMk cId="0" sldId="313"/>
            <ac:spMk id="2" creationId="{00000000-0000-0000-0000-000000000000}"/>
          </ac:spMkLst>
        </pc:spChg>
      </pc:sldChg>
      <pc:sldChg chg="modSp mod">
        <pc:chgData name="Paulo César de Lucena Alves" userId="9f77465a7c3eac91" providerId="LiveId" clId="{45C61759-31BE-44E9-BAFB-333974A41BC9}" dt="2023-05-13T13:31:18.972" v="8090" actId="2"/>
        <pc:sldMkLst>
          <pc:docMk/>
          <pc:sldMk cId="0" sldId="314"/>
        </pc:sldMkLst>
        <pc:spChg chg="mod">
          <ac:chgData name="Paulo César de Lucena Alves" userId="9f77465a7c3eac91" providerId="LiveId" clId="{45C61759-31BE-44E9-BAFB-333974A41BC9}" dt="2023-05-13T13:31:18.972" v="8090" actId="2"/>
          <ac:spMkLst>
            <pc:docMk/>
            <pc:sldMk cId="0" sldId="314"/>
            <ac:spMk id="2" creationId="{00000000-0000-0000-0000-000000000000}"/>
          </ac:spMkLst>
        </pc:spChg>
      </pc:sldChg>
      <pc:sldChg chg="modSp mod">
        <pc:chgData name="Paulo César de Lucena Alves" userId="9f77465a7c3eac91" providerId="LiveId" clId="{45C61759-31BE-44E9-BAFB-333974A41BC9}" dt="2023-05-24T17:50:40.950" v="9563" actId="6549"/>
        <pc:sldMkLst>
          <pc:docMk/>
          <pc:sldMk cId="0" sldId="315"/>
        </pc:sldMkLst>
        <pc:spChg chg="mod">
          <ac:chgData name="Paulo César de Lucena Alves" userId="9f77465a7c3eac91" providerId="LiveId" clId="{45C61759-31BE-44E9-BAFB-333974A41BC9}" dt="2023-05-24T17:50:40.950" v="9563" actId="6549"/>
          <ac:spMkLst>
            <pc:docMk/>
            <pc:sldMk cId="0" sldId="315"/>
            <ac:spMk id="2" creationId="{00000000-0000-0000-0000-000000000000}"/>
          </ac:spMkLst>
        </pc:spChg>
      </pc:sldChg>
      <pc:sldChg chg="modSp mod">
        <pc:chgData name="Paulo César de Lucena Alves" userId="9f77465a7c3eac91" providerId="LiveId" clId="{45C61759-31BE-44E9-BAFB-333974A41BC9}" dt="2023-05-13T13:53:00.540" v="8327" actId="113"/>
        <pc:sldMkLst>
          <pc:docMk/>
          <pc:sldMk cId="0" sldId="316"/>
        </pc:sldMkLst>
        <pc:spChg chg="mod">
          <ac:chgData name="Paulo César de Lucena Alves" userId="9f77465a7c3eac91" providerId="LiveId" clId="{45C61759-31BE-44E9-BAFB-333974A41BC9}" dt="2023-05-13T13:53:00.540" v="8327" actId="113"/>
          <ac:spMkLst>
            <pc:docMk/>
            <pc:sldMk cId="0" sldId="316"/>
            <ac:spMk id="2" creationId="{00000000-0000-0000-0000-000000000000}"/>
          </ac:spMkLst>
        </pc:spChg>
      </pc:sldChg>
      <pc:sldChg chg="modSp mod">
        <pc:chgData name="Paulo César de Lucena Alves" userId="9f77465a7c3eac91" providerId="LiveId" clId="{45C61759-31BE-44E9-BAFB-333974A41BC9}" dt="2023-05-12T20:04:54.712" v="6620" actId="20577"/>
        <pc:sldMkLst>
          <pc:docMk/>
          <pc:sldMk cId="0" sldId="317"/>
        </pc:sldMkLst>
        <pc:spChg chg="mod">
          <ac:chgData name="Paulo César de Lucena Alves" userId="9f77465a7c3eac91" providerId="LiveId" clId="{45C61759-31BE-44E9-BAFB-333974A41BC9}" dt="2023-05-12T20:04:54.712" v="6620" actId="20577"/>
          <ac:spMkLst>
            <pc:docMk/>
            <pc:sldMk cId="0" sldId="317"/>
            <ac:spMk id="2" creationId="{00000000-0000-0000-0000-000000000000}"/>
          </ac:spMkLst>
        </pc:spChg>
      </pc:sldChg>
      <pc:sldChg chg="modSp mod">
        <pc:chgData name="Paulo César de Lucena Alves" userId="9f77465a7c3eac91" providerId="LiveId" clId="{45C61759-31BE-44E9-BAFB-333974A41BC9}" dt="2023-05-13T12:49:53.308" v="6652" actId="20577"/>
        <pc:sldMkLst>
          <pc:docMk/>
          <pc:sldMk cId="0" sldId="318"/>
        </pc:sldMkLst>
        <pc:spChg chg="mod">
          <ac:chgData name="Paulo César de Lucena Alves" userId="9f77465a7c3eac91" providerId="LiveId" clId="{45C61759-31BE-44E9-BAFB-333974A41BC9}" dt="2023-05-13T12:49:53.308" v="6652" actId="20577"/>
          <ac:spMkLst>
            <pc:docMk/>
            <pc:sldMk cId="0" sldId="318"/>
            <ac:spMk id="2" creationId="{00000000-0000-0000-0000-000000000000}"/>
          </ac:spMkLst>
        </pc:spChg>
      </pc:sldChg>
      <pc:sldChg chg="modSp mod">
        <pc:chgData name="Paulo César de Lucena Alves" userId="9f77465a7c3eac91" providerId="LiveId" clId="{45C61759-31BE-44E9-BAFB-333974A41BC9}" dt="2023-05-12T20:06:04.140" v="6632" actId="20577"/>
        <pc:sldMkLst>
          <pc:docMk/>
          <pc:sldMk cId="0" sldId="319"/>
        </pc:sldMkLst>
        <pc:spChg chg="mod">
          <ac:chgData name="Paulo César de Lucena Alves" userId="9f77465a7c3eac91" providerId="LiveId" clId="{45C61759-31BE-44E9-BAFB-333974A41BC9}" dt="2023-05-12T20:06:04.140" v="6632" actId="20577"/>
          <ac:spMkLst>
            <pc:docMk/>
            <pc:sldMk cId="0" sldId="319"/>
            <ac:spMk id="2" creationId="{00000000-0000-0000-0000-000000000000}"/>
          </ac:spMkLst>
        </pc:spChg>
      </pc:sldChg>
      <pc:sldChg chg="modSp mod">
        <pc:chgData name="Paulo César de Lucena Alves" userId="9f77465a7c3eac91" providerId="LiveId" clId="{45C61759-31BE-44E9-BAFB-333974A41BC9}" dt="2023-05-11T17:23:41.990" v="783" actId="20577"/>
        <pc:sldMkLst>
          <pc:docMk/>
          <pc:sldMk cId="0" sldId="320"/>
        </pc:sldMkLst>
        <pc:spChg chg="mod">
          <ac:chgData name="Paulo César de Lucena Alves" userId="9f77465a7c3eac91" providerId="LiveId" clId="{45C61759-31BE-44E9-BAFB-333974A41BC9}" dt="2023-05-11T17:23:41.990" v="783" actId="20577"/>
          <ac:spMkLst>
            <pc:docMk/>
            <pc:sldMk cId="0" sldId="320"/>
            <ac:spMk id="2" creationId="{00000000-0000-0000-0000-000000000000}"/>
          </ac:spMkLst>
        </pc:spChg>
      </pc:sldChg>
      <pc:sldChg chg="modSp mod">
        <pc:chgData name="Paulo César de Lucena Alves" userId="9f77465a7c3eac91" providerId="LiveId" clId="{45C61759-31BE-44E9-BAFB-333974A41BC9}" dt="2023-05-13T13:31:19.774" v="8091" actId="2"/>
        <pc:sldMkLst>
          <pc:docMk/>
          <pc:sldMk cId="0" sldId="321"/>
        </pc:sldMkLst>
        <pc:spChg chg="mod">
          <ac:chgData name="Paulo César de Lucena Alves" userId="9f77465a7c3eac91" providerId="LiveId" clId="{45C61759-31BE-44E9-BAFB-333974A41BC9}" dt="2023-05-13T13:31:19.774" v="8091" actId="2"/>
          <ac:spMkLst>
            <pc:docMk/>
            <pc:sldMk cId="0" sldId="321"/>
            <ac:spMk id="2" creationId="{00000000-0000-0000-0000-000000000000}"/>
          </ac:spMkLst>
        </pc:spChg>
      </pc:sldChg>
      <pc:sldChg chg="modSp mod">
        <pc:chgData name="Paulo César de Lucena Alves" userId="9f77465a7c3eac91" providerId="LiveId" clId="{45C61759-31BE-44E9-BAFB-333974A41BC9}" dt="2023-05-13T12:54:44.974" v="6789" actId="20577"/>
        <pc:sldMkLst>
          <pc:docMk/>
          <pc:sldMk cId="0" sldId="322"/>
        </pc:sldMkLst>
        <pc:spChg chg="mod">
          <ac:chgData name="Paulo César de Lucena Alves" userId="9f77465a7c3eac91" providerId="LiveId" clId="{45C61759-31BE-44E9-BAFB-333974A41BC9}" dt="2023-05-13T12:54:44.974" v="6789" actId="20577"/>
          <ac:spMkLst>
            <pc:docMk/>
            <pc:sldMk cId="0" sldId="322"/>
            <ac:spMk id="2" creationId="{00000000-0000-0000-0000-000000000000}"/>
          </ac:spMkLst>
        </pc:spChg>
      </pc:sldChg>
      <pc:sldChg chg="modSp mod">
        <pc:chgData name="Paulo César de Lucena Alves" userId="9f77465a7c3eac91" providerId="LiveId" clId="{45C61759-31BE-44E9-BAFB-333974A41BC9}" dt="2023-05-13T12:58:30.378" v="7079" actId="20577"/>
        <pc:sldMkLst>
          <pc:docMk/>
          <pc:sldMk cId="0" sldId="323"/>
        </pc:sldMkLst>
        <pc:spChg chg="mod">
          <ac:chgData name="Paulo César de Lucena Alves" userId="9f77465a7c3eac91" providerId="LiveId" clId="{45C61759-31BE-44E9-BAFB-333974A41BC9}" dt="2023-05-13T12:58:30.378" v="7079" actId="20577"/>
          <ac:spMkLst>
            <pc:docMk/>
            <pc:sldMk cId="0" sldId="323"/>
            <ac:spMk id="2" creationId="{00000000-0000-0000-0000-000000000000}"/>
          </ac:spMkLst>
        </pc:spChg>
        <pc:spChg chg="mod">
          <ac:chgData name="Paulo César de Lucena Alves" userId="9f77465a7c3eac91" providerId="LiveId" clId="{45C61759-31BE-44E9-BAFB-333974A41BC9}" dt="2023-05-13T12:58:20.192" v="7052" actId="1076"/>
          <ac:spMkLst>
            <pc:docMk/>
            <pc:sldMk cId="0" sldId="323"/>
            <ac:spMk id="3" creationId="{00000000-0000-0000-0000-000000000000}"/>
          </ac:spMkLst>
        </pc:spChg>
      </pc:sldChg>
      <pc:sldChg chg="modSp mod">
        <pc:chgData name="Paulo César de Lucena Alves" userId="9f77465a7c3eac91" providerId="LiveId" clId="{45C61759-31BE-44E9-BAFB-333974A41BC9}" dt="2023-05-17T19:47:54.480" v="9545" actId="20577"/>
        <pc:sldMkLst>
          <pc:docMk/>
          <pc:sldMk cId="0" sldId="324"/>
        </pc:sldMkLst>
        <pc:spChg chg="mod">
          <ac:chgData name="Paulo César de Lucena Alves" userId="9f77465a7c3eac91" providerId="LiveId" clId="{45C61759-31BE-44E9-BAFB-333974A41BC9}" dt="2023-05-17T19:47:54.480" v="9545" actId="20577"/>
          <ac:spMkLst>
            <pc:docMk/>
            <pc:sldMk cId="0" sldId="324"/>
            <ac:spMk id="2" creationId="{00000000-0000-0000-0000-000000000000}"/>
          </ac:spMkLst>
        </pc:spChg>
      </pc:sldChg>
      <pc:sldChg chg="modSp mod">
        <pc:chgData name="Paulo César de Lucena Alves" userId="9f77465a7c3eac91" providerId="LiveId" clId="{45C61759-31BE-44E9-BAFB-333974A41BC9}" dt="2023-05-13T13:17:29.033" v="7860" actId="20577"/>
        <pc:sldMkLst>
          <pc:docMk/>
          <pc:sldMk cId="0" sldId="325"/>
        </pc:sldMkLst>
        <pc:spChg chg="mod">
          <ac:chgData name="Paulo César de Lucena Alves" userId="9f77465a7c3eac91" providerId="LiveId" clId="{45C61759-31BE-44E9-BAFB-333974A41BC9}" dt="2023-05-13T13:17:29.033" v="7860" actId="20577"/>
          <ac:spMkLst>
            <pc:docMk/>
            <pc:sldMk cId="0" sldId="325"/>
            <ac:spMk id="2" creationId="{00000000-0000-0000-0000-000000000000}"/>
          </ac:spMkLst>
        </pc:spChg>
        <pc:spChg chg="mod">
          <ac:chgData name="Paulo César de Lucena Alves" userId="9f77465a7c3eac91" providerId="LiveId" clId="{45C61759-31BE-44E9-BAFB-333974A41BC9}" dt="2023-05-13T13:17:13.185" v="7847" actId="1076"/>
          <ac:spMkLst>
            <pc:docMk/>
            <pc:sldMk cId="0" sldId="325"/>
            <ac:spMk id="3" creationId="{00000000-0000-0000-0000-000000000000}"/>
          </ac:spMkLst>
        </pc:spChg>
      </pc:sldChg>
      <pc:sldChg chg="modSp mod">
        <pc:chgData name="Paulo César de Lucena Alves" userId="9f77465a7c3eac91" providerId="LiveId" clId="{45C61759-31BE-44E9-BAFB-333974A41BC9}" dt="2023-05-11T17:30:15.888" v="832" actId="20577"/>
        <pc:sldMkLst>
          <pc:docMk/>
          <pc:sldMk cId="0" sldId="326"/>
        </pc:sldMkLst>
        <pc:spChg chg="mod">
          <ac:chgData name="Paulo César de Lucena Alves" userId="9f77465a7c3eac91" providerId="LiveId" clId="{45C61759-31BE-44E9-BAFB-333974A41BC9}" dt="2023-05-11T17:30:15.888" v="832" actId="20577"/>
          <ac:spMkLst>
            <pc:docMk/>
            <pc:sldMk cId="0" sldId="326"/>
            <ac:spMk id="2" creationId="{00000000-0000-0000-0000-000000000000}"/>
          </ac:spMkLst>
        </pc:spChg>
      </pc:sldChg>
      <pc:sldChg chg="modSp mod">
        <pc:chgData name="Paulo César de Lucena Alves" userId="9f77465a7c3eac91" providerId="LiveId" clId="{45C61759-31BE-44E9-BAFB-333974A41BC9}" dt="2023-05-13T13:20:42.611" v="7872" actId="1076"/>
        <pc:sldMkLst>
          <pc:docMk/>
          <pc:sldMk cId="0" sldId="327"/>
        </pc:sldMkLst>
        <pc:spChg chg="mod">
          <ac:chgData name="Paulo César de Lucena Alves" userId="9f77465a7c3eac91" providerId="LiveId" clId="{45C61759-31BE-44E9-BAFB-333974A41BC9}" dt="2023-05-13T13:20:42.611" v="7872" actId="1076"/>
          <ac:spMkLst>
            <pc:docMk/>
            <pc:sldMk cId="0" sldId="327"/>
            <ac:spMk id="2" creationId="{00000000-0000-0000-0000-000000000000}"/>
          </ac:spMkLst>
        </pc:spChg>
      </pc:sldChg>
      <pc:sldChg chg="modSp mod">
        <pc:chgData name="Paulo César de Lucena Alves" userId="9f77465a7c3eac91" providerId="LiveId" clId="{45C61759-31BE-44E9-BAFB-333974A41BC9}" dt="2023-05-13T13:21:34.816" v="7876" actId="20577"/>
        <pc:sldMkLst>
          <pc:docMk/>
          <pc:sldMk cId="0" sldId="328"/>
        </pc:sldMkLst>
        <pc:spChg chg="mod">
          <ac:chgData name="Paulo César de Lucena Alves" userId="9f77465a7c3eac91" providerId="LiveId" clId="{45C61759-31BE-44E9-BAFB-333974A41BC9}" dt="2023-05-13T13:21:34.816" v="7876" actId="20577"/>
          <ac:spMkLst>
            <pc:docMk/>
            <pc:sldMk cId="0" sldId="328"/>
            <ac:spMk id="2" creationId="{00000000-0000-0000-0000-000000000000}"/>
          </ac:spMkLst>
        </pc:spChg>
      </pc:sldChg>
      <pc:sldChg chg="modSp mod">
        <pc:chgData name="Paulo César de Lucena Alves" userId="9f77465a7c3eac91" providerId="LiveId" clId="{45C61759-31BE-44E9-BAFB-333974A41BC9}" dt="2023-05-13T13:23:08.130" v="7903" actId="20577"/>
        <pc:sldMkLst>
          <pc:docMk/>
          <pc:sldMk cId="0" sldId="329"/>
        </pc:sldMkLst>
        <pc:spChg chg="mod">
          <ac:chgData name="Paulo César de Lucena Alves" userId="9f77465a7c3eac91" providerId="LiveId" clId="{45C61759-31BE-44E9-BAFB-333974A41BC9}" dt="2023-05-13T13:23:08.130" v="7903" actId="20577"/>
          <ac:spMkLst>
            <pc:docMk/>
            <pc:sldMk cId="0" sldId="329"/>
            <ac:spMk id="2" creationId="{00000000-0000-0000-0000-000000000000}"/>
          </ac:spMkLst>
        </pc:spChg>
      </pc:sldChg>
      <pc:sldChg chg="modSp mod">
        <pc:chgData name="Paulo César de Lucena Alves" userId="9f77465a7c3eac91" providerId="LiveId" clId="{45C61759-31BE-44E9-BAFB-333974A41BC9}" dt="2023-05-13T13:24:16.145" v="7906" actId="20577"/>
        <pc:sldMkLst>
          <pc:docMk/>
          <pc:sldMk cId="0" sldId="330"/>
        </pc:sldMkLst>
        <pc:spChg chg="mod">
          <ac:chgData name="Paulo César de Lucena Alves" userId="9f77465a7c3eac91" providerId="LiveId" clId="{45C61759-31BE-44E9-BAFB-333974A41BC9}" dt="2023-05-13T13:24:16.145" v="7906" actId="20577"/>
          <ac:spMkLst>
            <pc:docMk/>
            <pc:sldMk cId="0" sldId="330"/>
            <ac:spMk id="2" creationId="{00000000-0000-0000-0000-000000000000}"/>
          </ac:spMkLst>
        </pc:spChg>
      </pc:sldChg>
      <pc:sldChg chg="modSp mod">
        <pc:chgData name="Paulo César de Lucena Alves" userId="9f77465a7c3eac91" providerId="LiveId" clId="{45C61759-31BE-44E9-BAFB-333974A41BC9}" dt="2023-05-13T13:28:31.121" v="8061" actId="20577"/>
        <pc:sldMkLst>
          <pc:docMk/>
          <pc:sldMk cId="0" sldId="331"/>
        </pc:sldMkLst>
        <pc:spChg chg="mod">
          <ac:chgData name="Paulo César de Lucena Alves" userId="9f77465a7c3eac91" providerId="LiveId" clId="{45C61759-31BE-44E9-BAFB-333974A41BC9}" dt="2023-05-13T13:28:31.121" v="8061" actId="20577"/>
          <ac:spMkLst>
            <pc:docMk/>
            <pc:sldMk cId="0" sldId="331"/>
            <ac:spMk id="2" creationId="{00000000-0000-0000-0000-000000000000}"/>
          </ac:spMkLst>
        </pc:spChg>
      </pc:sldChg>
      <pc:sldChg chg="modSp mod">
        <pc:chgData name="Paulo César de Lucena Alves" userId="9f77465a7c3eac91" providerId="LiveId" clId="{45C61759-31BE-44E9-BAFB-333974A41BC9}" dt="2023-05-13T13:31:21.077" v="8092" actId="2"/>
        <pc:sldMkLst>
          <pc:docMk/>
          <pc:sldMk cId="0" sldId="333"/>
        </pc:sldMkLst>
        <pc:spChg chg="mod">
          <ac:chgData name="Paulo César de Lucena Alves" userId="9f77465a7c3eac91" providerId="LiveId" clId="{45C61759-31BE-44E9-BAFB-333974A41BC9}" dt="2023-05-13T13:31:21.077" v="8092" actId="2"/>
          <ac:spMkLst>
            <pc:docMk/>
            <pc:sldMk cId="0" sldId="333"/>
            <ac:spMk id="2" creationId="{00000000-0000-0000-0000-000000000000}"/>
          </ac:spMkLst>
        </pc:spChg>
      </pc:sldChg>
      <pc:sldChg chg="modSp mod">
        <pc:chgData name="Paulo César de Lucena Alves" userId="9f77465a7c3eac91" providerId="LiveId" clId="{45C61759-31BE-44E9-BAFB-333974A41BC9}" dt="2023-05-13T13:31:56.077" v="8094" actId="20577"/>
        <pc:sldMkLst>
          <pc:docMk/>
          <pc:sldMk cId="0" sldId="334"/>
        </pc:sldMkLst>
        <pc:spChg chg="mod">
          <ac:chgData name="Paulo César de Lucena Alves" userId="9f77465a7c3eac91" providerId="LiveId" clId="{45C61759-31BE-44E9-BAFB-333974A41BC9}" dt="2023-05-13T13:31:56.077" v="8094" actId="20577"/>
          <ac:spMkLst>
            <pc:docMk/>
            <pc:sldMk cId="0" sldId="334"/>
            <ac:spMk id="6" creationId="{00000000-0000-0000-0000-000000000000}"/>
          </ac:spMkLst>
        </pc:spChg>
      </pc:sldChg>
      <pc:sldChg chg="modSp mod">
        <pc:chgData name="Paulo César de Lucena Alves" userId="9f77465a7c3eac91" providerId="LiveId" clId="{45C61759-31BE-44E9-BAFB-333974A41BC9}" dt="2023-05-13T13:35:12.113" v="8096" actId="20577"/>
        <pc:sldMkLst>
          <pc:docMk/>
          <pc:sldMk cId="0" sldId="335"/>
        </pc:sldMkLst>
        <pc:spChg chg="mod">
          <ac:chgData name="Paulo César de Lucena Alves" userId="9f77465a7c3eac91" providerId="LiveId" clId="{45C61759-31BE-44E9-BAFB-333974A41BC9}" dt="2023-05-13T13:35:12.113" v="8096" actId="20577"/>
          <ac:spMkLst>
            <pc:docMk/>
            <pc:sldMk cId="0" sldId="335"/>
            <ac:spMk id="2" creationId="{00000000-0000-0000-0000-000000000000}"/>
          </ac:spMkLst>
        </pc:spChg>
      </pc:sldChg>
      <pc:sldChg chg="modSp mod">
        <pc:chgData name="Paulo César de Lucena Alves" userId="9f77465a7c3eac91" providerId="LiveId" clId="{45C61759-31BE-44E9-BAFB-333974A41BC9}" dt="2023-05-11T17:49:30.503" v="1042" actId="20577"/>
        <pc:sldMkLst>
          <pc:docMk/>
          <pc:sldMk cId="0" sldId="337"/>
        </pc:sldMkLst>
        <pc:spChg chg="mod">
          <ac:chgData name="Paulo César de Lucena Alves" userId="9f77465a7c3eac91" providerId="LiveId" clId="{45C61759-31BE-44E9-BAFB-333974A41BC9}" dt="2023-05-11T17:49:30.503" v="1042" actId="20577"/>
          <ac:spMkLst>
            <pc:docMk/>
            <pc:sldMk cId="0" sldId="337"/>
            <ac:spMk id="2" creationId="{00000000-0000-0000-0000-000000000000}"/>
          </ac:spMkLst>
        </pc:spChg>
      </pc:sldChg>
      <pc:sldChg chg="modSp mod">
        <pc:chgData name="Paulo César de Lucena Alves" userId="9f77465a7c3eac91" providerId="LiveId" clId="{45C61759-31BE-44E9-BAFB-333974A41BC9}" dt="2023-05-13T13:55:21.260" v="8329" actId="20577"/>
        <pc:sldMkLst>
          <pc:docMk/>
          <pc:sldMk cId="0" sldId="338"/>
        </pc:sldMkLst>
        <pc:spChg chg="mod">
          <ac:chgData name="Paulo César de Lucena Alves" userId="9f77465a7c3eac91" providerId="LiveId" clId="{45C61759-31BE-44E9-BAFB-333974A41BC9}" dt="2023-05-13T13:55:21.260" v="8329" actId="20577"/>
          <ac:spMkLst>
            <pc:docMk/>
            <pc:sldMk cId="0" sldId="338"/>
            <ac:spMk id="2" creationId="{00000000-0000-0000-0000-000000000000}"/>
          </ac:spMkLst>
        </pc:spChg>
      </pc:sldChg>
      <pc:sldChg chg="delSp modSp mod">
        <pc:chgData name="Paulo César de Lucena Alves" userId="9f77465a7c3eac91" providerId="LiveId" clId="{45C61759-31BE-44E9-BAFB-333974A41BC9}" dt="2023-05-13T13:40:59.220" v="8165" actId="478"/>
        <pc:sldMkLst>
          <pc:docMk/>
          <pc:sldMk cId="0" sldId="339"/>
        </pc:sldMkLst>
        <pc:spChg chg="del mod">
          <ac:chgData name="Paulo César de Lucena Alves" userId="9f77465a7c3eac91" providerId="LiveId" clId="{45C61759-31BE-44E9-BAFB-333974A41BC9}" dt="2023-05-13T13:40:59.220" v="8165" actId="478"/>
          <ac:spMkLst>
            <pc:docMk/>
            <pc:sldMk cId="0" sldId="339"/>
            <ac:spMk id="3" creationId="{00000000-0000-0000-0000-000000000000}"/>
          </ac:spMkLst>
        </pc:spChg>
      </pc:sldChg>
      <pc:sldChg chg="addSp delSp modSp mod setBg">
        <pc:chgData name="Paulo César de Lucena Alves" userId="9f77465a7c3eac91" providerId="LiveId" clId="{45C61759-31BE-44E9-BAFB-333974A41BC9}" dt="2023-05-17T16:48:07.763" v="9152" actId="26606"/>
        <pc:sldMkLst>
          <pc:docMk/>
          <pc:sldMk cId="0" sldId="340"/>
        </pc:sldMkLst>
        <pc:spChg chg="mod">
          <ac:chgData name="Paulo César de Lucena Alves" userId="9f77465a7c3eac91" providerId="LiveId" clId="{45C61759-31BE-44E9-BAFB-333974A41BC9}" dt="2023-05-17T16:48:07.763" v="9152" actId="26606"/>
          <ac:spMkLst>
            <pc:docMk/>
            <pc:sldMk cId="0" sldId="340"/>
            <ac:spMk id="4" creationId="{00000000-0000-0000-0000-000000000000}"/>
          </ac:spMkLst>
        </pc:spChg>
        <pc:spChg chg="add del">
          <ac:chgData name="Paulo César de Lucena Alves" userId="9f77465a7c3eac91" providerId="LiveId" clId="{45C61759-31BE-44E9-BAFB-333974A41BC9}" dt="2023-05-17T16:46:32.425" v="9150" actId="26606"/>
          <ac:spMkLst>
            <pc:docMk/>
            <pc:sldMk cId="0" sldId="340"/>
            <ac:spMk id="6" creationId="{98DDA986-B6EE-4642-AC60-0490373E69D0}"/>
          </ac:spMkLst>
        </pc:spChg>
        <pc:spChg chg="add del">
          <ac:chgData name="Paulo César de Lucena Alves" userId="9f77465a7c3eac91" providerId="LiveId" clId="{45C61759-31BE-44E9-BAFB-333974A41BC9}" dt="2023-05-17T16:46:32.425" v="9150" actId="26606"/>
          <ac:spMkLst>
            <pc:docMk/>
            <pc:sldMk cId="0" sldId="340"/>
            <ac:spMk id="7" creationId="{80B62878-12EF-4E97-A284-47BAFC30DA2E}"/>
          </ac:spMkLst>
        </pc:spChg>
        <pc:spChg chg="add del">
          <ac:chgData name="Paulo César de Lucena Alves" userId="9f77465a7c3eac91" providerId="LiveId" clId="{45C61759-31BE-44E9-BAFB-333974A41BC9}" dt="2023-05-17T16:46:32.425" v="9150" actId="26606"/>
          <ac:spMkLst>
            <pc:docMk/>
            <pc:sldMk cId="0" sldId="340"/>
            <ac:spMk id="8" creationId="{6D79188D-1ED5-4705-B8C7-5D6FB7670AB3}"/>
          </ac:spMkLst>
        </pc:spChg>
        <pc:spChg chg="add del">
          <ac:chgData name="Paulo César de Lucena Alves" userId="9f77465a7c3eac91" providerId="LiveId" clId="{45C61759-31BE-44E9-BAFB-333974A41BC9}" dt="2023-05-17T16:45:59.020" v="9148" actId="26606"/>
          <ac:spMkLst>
            <pc:docMk/>
            <pc:sldMk cId="0" sldId="340"/>
            <ac:spMk id="9" creationId="{09588DA8-065E-4F6F-8EFD-43104AB2E0CF}"/>
          </ac:spMkLst>
        </pc:spChg>
        <pc:spChg chg="add del">
          <ac:chgData name="Paulo César de Lucena Alves" userId="9f77465a7c3eac91" providerId="LiveId" clId="{45C61759-31BE-44E9-BAFB-333974A41BC9}" dt="2023-05-17T16:48:07.763" v="9152" actId="26606"/>
          <ac:spMkLst>
            <pc:docMk/>
            <pc:sldMk cId="0" sldId="340"/>
            <ac:spMk id="10" creationId="{F837543A-6020-4505-A233-C9DB4BF74011}"/>
          </ac:spMkLst>
        </pc:spChg>
        <pc:spChg chg="add del">
          <ac:chgData name="Paulo César de Lucena Alves" userId="9f77465a7c3eac91" providerId="LiveId" clId="{45C61759-31BE-44E9-BAFB-333974A41BC9}" dt="2023-05-17T16:45:59.020" v="9148" actId="26606"/>
          <ac:spMkLst>
            <pc:docMk/>
            <pc:sldMk cId="0" sldId="340"/>
            <ac:spMk id="11" creationId="{C4285719-470E-454C-AF62-8323075F1F5B}"/>
          </ac:spMkLst>
        </pc:spChg>
        <pc:spChg chg="add del">
          <ac:chgData name="Paulo César de Lucena Alves" userId="9f77465a7c3eac91" providerId="LiveId" clId="{45C61759-31BE-44E9-BAFB-333974A41BC9}" dt="2023-05-17T16:48:07.763" v="9152" actId="26606"/>
          <ac:spMkLst>
            <pc:docMk/>
            <pc:sldMk cId="0" sldId="340"/>
            <ac:spMk id="12" creationId="{35B16301-FB18-48BA-A6DD-C37CAF6F9A18}"/>
          </ac:spMkLst>
        </pc:spChg>
        <pc:spChg chg="add del">
          <ac:chgData name="Paulo César de Lucena Alves" userId="9f77465a7c3eac91" providerId="LiveId" clId="{45C61759-31BE-44E9-BAFB-333974A41BC9}" dt="2023-05-17T16:45:59.020" v="9148" actId="26606"/>
          <ac:spMkLst>
            <pc:docMk/>
            <pc:sldMk cId="0" sldId="340"/>
            <ac:spMk id="13" creationId="{CD9FE4EF-C4D8-49A0-B2FF-81D8DB7D8A24}"/>
          </ac:spMkLst>
        </pc:spChg>
        <pc:spChg chg="add del">
          <ac:chgData name="Paulo César de Lucena Alves" userId="9f77465a7c3eac91" providerId="LiveId" clId="{45C61759-31BE-44E9-BAFB-333974A41BC9}" dt="2023-05-17T16:48:07.763" v="9152" actId="26606"/>
          <ac:spMkLst>
            <pc:docMk/>
            <pc:sldMk cId="0" sldId="340"/>
            <ac:spMk id="14" creationId="{C3C0D90E-074A-4F52-9B11-B52BEF4BCBE5}"/>
          </ac:spMkLst>
        </pc:spChg>
        <pc:spChg chg="add del">
          <ac:chgData name="Paulo César de Lucena Alves" userId="9f77465a7c3eac91" providerId="LiveId" clId="{45C61759-31BE-44E9-BAFB-333974A41BC9}" dt="2023-05-17T16:45:59.020" v="9148" actId="26606"/>
          <ac:spMkLst>
            <pc:docMk/>
            <pc:sldMk cId="0" sldId="340"/>
            <ac:spMk id="15" creationId="{4300840D-0A0B-4512-BACA-B439D5B9C57C}"/>
          </ac:spMkLst>
        </pc:spChg>
        <pc:spChg chg="add del">
          <ac:chgData name="Paulo César de Lucena Alves" userId="9f77465a7c3eac91" providerId="LiveId" clId="{45C61759-31BE-44E9-BAFB-333974A41BC9}" dt="2023-05-17T16:48:07.763" v="9152" actId="26606"/>
          <ac:spMkLst>
            <pc:docMk/>
            <pc:sldMk cId="0" sldId="340"/>
            <ac:spMk id="16" creationId="{CABBD4C1-E6F8-46F6-8152-A8A97490BF4D}"/>
          </ac:spMkLst>
        </pc:spChg>
        <pc:spChg chg="add del">
          <ac:chgData name="Paulo César de Lucena Alves" userId="9f77465a7c3eac91" providerId="LiveId" clId="{45C61759-31BE-44E9-BAFB-333974A41BC9}" dt="2023-05-17T16:45:59.020" v="9148" actId="26606"/>
          <ac:spMkLst>
            <pc:docMk/>
            <pc:sldMk cId="0" sldId="340"/>
            <ac:spMk id="17" creationId="{D2B78728-A580-49A7-84F9-6EF6F583ADE0}"/>
          </ac:spMkLst>
        </pc:spChg>
        <pc:spChg chg="add del">
          <ac:chgData name="Paulo César de Lucena Alves" userId="9f77465a7c3eac91" providerId="LiveId" clId="{45C61759-31BE-44E9-BAFB-333974A41BC9}" dt="2023-05-17T16:48:07.763" v="9152" actId="26606"/>
          <ac:spMkLst>
            <pc:docMk/>
            <pc:sldMk cId="0" sldId="340"/>
            <ac:spMk id="18" creationId="{83BA5EF5-1FE9-4BF9-83BB-269BCDDF6156}"/>
          </ac:spMkLst>
        </pc:spChg>
        <pc:spChg chg="add del">
          <ac:chgData name="Paulo César de Lucena Alves" userId="9f77465a7c3eac91" providerId="LiveId" clId="{45C61759-31BE-44E9-BAFB-333974A41BC9}" dt="2023-05-17T16:45:59.020" v="9148" actId="26606"/>
          <ac:spMkLst>
            <pc:docMk/>
            <pc:sldMk cId="0" sldId="340"/>
            <ac:spMk id="19" creationId="{38FAA1A1-D861-433F-88FA-1E9D6FD31D11}"/>
          </ac:spMkLst>
        </pc:spChg>
        <pc:spChg chg="add del">
          <ac:chgData name="Paulo César de Lucena Alves" userId="9f77465a7c3eac91" providerId="LiveId" clId="{45C61759-31BE-44E9-BAFB-333974A41BC9}" dt="2023-05-17T16:45:59.020" v="9148" actId="26606"/>
          <ac:spMkLst>
            <pc:docMk/>
            <pc:sldMk cId="0" sldId="340"/>
            <ac:spMk id="21" creationId="{8D71EDA1-87BF-4D5D-AB79-F346FD19278A}"/>
          </ac:spMkLst>
        </pc:spChg>
        <pc:spChg chg="add del">
          <ac:chgData name="Paulo César de Lucena Alves" userId="9f77465a7c3eac91" providerId="LiveId" clId="{45C61759-31BE-44E9-BAFB-333974A41BC9}" dt="2023-05-17T16:48:07.763" v="9152" actId="26606"/>
          <ac:spMkLst>
            <pc:docMk/>
            <pc:sldMk cId="0" sldId="340"/>
            <ac:spMk id="22" creationId="{88853921-7BC9-4BDE-ACAB-133C683C82D6}"/>
          </ac:spMkLst>
        </pc:spChg>
        <pc:spChg chg="add del">
          <ac:chgData name="Paulo César de Lucena Alves" userId="9f77465a7c3eac91" providerId="LiveId" clId="{45C61759-31BE-44E9-BAFB-333974A41BC9}" dt="2023-05-17T16:48:07.763" v="9152" actId="26606"/>
          <ac:spMkLst>
            <pc:docMk/>
            <pc:sldMk cId="0" sldId="340"/>
            <ac:spMk id="23" creationId="{09192968-3AE7-4470-A61C-97294BB92731}"/>
          </ac:spMkLst>
        </pc:spChg>
        <pc:spChg chg="add del">
          <ac:chgData name="Paulo César de Lucena Alves" userId="9f77465a7c3eac91" providerId="LiveId" clId="{45C61759-31BE-44E9-BAFB-333974A41BC9}" dt="2023-05-17T16:48:07.763" v="9152" actId="26606"/>
          <ac:spMkLst>
            <pc:docMk/>
            <pc:sldMk cId="0" sldId="340"/>
            <ac:spMk id="25" creationId="{3AB72E55-43E4-4356-BFE8-E2102CB0B505}"/>
          </ac:spMkLst>
        </pc:spChg>
        <pc:cxnChg chg="add del">
          <ac:chgData name="Paulo César de Lucena Alves" userId="9f77465a7c3eac91" providerId="LiveId" clId="{45C61759-31BE-44E9-BAFB-333974A41BC9}" dt="2023-05-17T16:48:07.763" v="9152" actId="26606"/>
          <ac:cxnSpMkLst>
            <pc:docMk/>
            <pc:sldMk cId="0" sldId="340"/>
            <ac:cxnSpMk id="20" creationId="{4B3BCACB-5880-460B-9606-8C433A9AF99D}"/>
          </ac:cxnSpMkLst>
        </pc:cxnChg>
      </pc:sldChg>
      <pc:sldChg chg="addSp modSp new mod ord">
        <pc:chgData name="Paulo César de Lucena Alves" userId="9f77465a7c3eac91" providerId="LiveId" clId="{45C61759-31BE-44E9-BAFB-333974A41BC9}" dt="2023-05-11T19:11:23.408" v="2727" actId="14100"/>
        <pc:sldMkLst>
          <pc:docMk/>
          <pc:sldMk cId="3106556542" sldId="341"/>
        </pc:sldMkLst>
        <pc:picChg chg="add mod">
          <ac:chgData name="Paulo César de Lucena Alves" userId="9f77465a7c3eac91" providerId="LiveId" clId="{45C61759-31BE-44E9-BAFB-333974A41BC9}" dt="2023-05-11T19:11:23.408" v="2727" actId="14100"/>
          <ac:picMkLst>
            <pc:docMk/>
            <pc:sldMk cId="3106556542" sldId="341"/>
            <ac:picMk id="2" creationId="{3DDFDA30-B7A2-8B8B-4B58-814FB3248CC0}"/>
          </ac:picMkLst>
        </pc:picChg>
        <pc:picChg chg="add mod">
          <ac:chgData name="Paulo César de Lucena Alves" userId="9f77465a7c3eac91" providerId="LiveId" clId="{45C61759-31BE-44E9-BAFB-333974A41BC9}" dt="2023-05-11T18:28:49.241" v="1891" actId="1076"/>
          <ac:picMkLst>
            <pc:docMk/>
            <pc:sldMk cId="3106556542" sldId="341"/>
            <ac:picMk id="3" creationId="{A7CCD400-ACAF-D7B1-31A9-5BD29F17DF3A}"/>
          </ac:picMkLst>
        </pc:picChg>
      </pc:sldChg>
      <pc:sldChg chg="addSp modSp new mod">
        <pc:chgData name="Paulo César de Lucena Alves" userId="9f77465a7c3eac91" providerId="LiveId" clId="{45C61759-31BE-44E9-BAFB-333974A41BC9}" dt="2023-05-13T13:31:12.130" v="8085" actId="2"/>
        <pc:sldMkLst>
          <pc:docMk/>
          <pc:sldMk cId="1541809384" sldId="342"/>
        </pc:sldMkLst>
        <pc:spChg chg="add mod">
          <ac:chgData name="Paulo César de Lucena Alves" userId="9f77465a7c3eac91" providerId="LiveId" clId="{45C61759-31BE-44E9-BAFB-333974A41BC9}" dt="2023-05-13T13:31:12.130" v="8085" actId="2"/>
          <ac:spMkLst>
            <pc:docMk/>
            <pc:sldMk cId="1541809384" sldId="342"/>
            <ac:spMk id="3" creationId="{F6943AA2-A2E8-3124-FADB-92D39B15E0F5}"/>
          </ac:spMkLst>
        </pc:spChg>
      </pc:sldChg>
      <pc:sldChg chg="addSp modSp new mod">
        <pc:chgData name="Paulo César de Lucena Alves" userId="9f77465a7c3eac91" providerId="LiveId" clId="{45C61759-31BE-44E9-BAFB-333974A41BC9}" dt="2023-05-12T18:02:41.777" v="4378" actId="20577"/>
        <pc:sldMkLst>
          <pc:docMk/>
          <pc:sldMk cId="2843392287" sldId="343"/>
        </pc:sldMkLst>
        <pc:spChg chg="add mod">
          <ac:chgData name="Paulo César de Lucena Alves" userId="9f77465a7c3eac91" providerId="LiveId" clId="{45C61759-31BE-44E9-BAFB-333974A41BC9}" dt="2023-05-12T18:02:41.777" v="4378" actId="20577"/>
          <ac:spMkLst>
            <pc:docMk/>
            <pc:sldMk cId="2843392287" sldId="343"/>
            <ac:spMk id="3" creationId="{D01156B1-3981-6802-07FE-834AC9332069}"/>
          </ac:spMkLst>
        </pc:spChg>
      </pc:sldChg>
      <pc:sldChg chg="addSp modSp new mod">
        <pc:chgData name="Paulo César de Lucena Alves" userId="9f77465a7c3eac91" providerId="LiveId" clId="{45C61759-31BE-44E9-BAFB-333974A41BC9}" dt="2023-05-13T13:31:15.339" v="8088" actId="2"/>
        <pc:sldMkLst>
          <pc:docMk/>
          <pc:sldMk cId="1541011683" sldId="344"/>
        </pc:sldMkLst>
        <pc:spChg chg="add mod">
          <ac:chgData name="Paulo César de Lucena Alves" userId="9f77465a7c3eac91" providerId="LiveId" clId="{45C61759-31BE-44E9-BAFB-333974A41BC9}" dt="2023-05-13T13:31:15.339" v="8088" actId="2"/>
          <ac:spMkLst>
            <pc:docMk/>
            <pc:sldMk cId="1541011683" sldId="344"/>
            <ac:spMk id="3" creationId="{CA082B13-17C0-F37B-01BC-CBE040C1188B}"/>
          </ac:spMkLst>
        </pc:spChg>
      </pc:sldChg>
      <pc:sldChg chg="addSp modSp new mod">
        <pc:chgData name="Paulo César de Lucena Alves" userId="9f77465a7c3eac91" providerId="LiveId" clId="{45C61759-31BE-44E9-BAFB-333974A41BC9}" dt="2023-05-12T18:07:35.357" v="4521" actId="20577"/>
        <pc:sldMkLst>
          <pc:docMk/>
          <pc:sldMk cId="2354477469" sldId="345"/>
        </pc:sldMkLst>
        <pc:spChg chg="add mod">
          <ac:chgData name="Paulo César de Lucena Alves" userId="9f77465a7c3eac91" providerId="LiveId" clId="{45C61759-31BE-44E9-BAFB-333974A41BC9}" dt="2023-05-12T18:07:35.357" v="4521" actId="20577"/>
          <ac:spMkLst>
            <pc:docMk/>
            <pc:sldMk cId="2354477469" sldId="345"/>
            <ac:spMk id="3" creationId="{80D5150F-8C74-D04F-BED9-3F15A9AFE21E}"/>
          </ac:spMkLst>
        </pc:spChg>
      </pc:sldChg>
      <pc:sldChg chg="addSp modSp new mod ord">
        <pc:chgData name="Paulo César de Lucena Alves" userId="9f77465a7c3eac91" providerId="LiveId" clId="{45C61759-31BE-44E9-BAFB-333974A41BC9}" dt="2023-05-17T13:15:48.336" v="8685" actId="20577"/>
        <pc:sldMkLst>
          <pc:docMk/>
          <pc:sldMk cId="2672527632" sldId="346"/>
        </pc:sldMkLst>
        <pc:spChg chg="add mod">
          <ac:chgData name="Paulo César de Lucena Alves" userId="9f77465a7c3eac91" providerId="LiveId" clId="{45C61759-31BE-44E9-BAFB-333974A41BC9}" dt="2023-05-17T13:15:48.336" v="8685" actId="20577"/>
          <ac:spMkLst>
            <pc:docMk/>
            <pc:sldMk cId="2672527632" sldId="346"/>
            <ac:spMk id="3" creationId="{47D0A70B-1DD8-63C0-25EF-4F61F57E5305}"/>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9" name="Rectangle 8"/>
          <p:cNvSpPr/>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9"/>
          <p:cNvSpPr/>
          <p:nvPr/>
        </p:nvSpPr>
        <p:spPr>
          <a:xfrm>
            <a:off x="4762" y="0"/>
            <a:ext cx="9139239"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42900" y="4960137"/>
            <a:ext cx="5829300" cy="1463040"/>
          </a:xfrm>
        </p:spPr>
        <p:txBody>
          <a:bodyPr anchor="ctr">
            <a:normAutofit/>
          </a:bodyPr>
          <a:lstStyle>
            <a:lvl1pPr algn="r">
              <a:defRPr sz="4400" spc="200" baseline="0"/>
            </a:lvl1pPr>
          </a:lstStyle>
          <a:p>
            <a:r>
              <a:rPr lang="pt-BR"/>
              <a:t>Clique para editar o título Mestre</a:t>
            </a:r>
            <a:endParaRPr lang="en-US" dirty="0"/>
          </a:p>
        </p:txBody>
      </p:sp>
      <p:sp>
        <p:nvSpPr>
          <p:cNvPr id="3" name="Subtitle 2"/>
          <p:cNvSpPr>
            <a:spLocks noGrp="1"/>
          </p:cNvSpPr>
          <p:nvPr>
            <p:ph type="subTitle" idx="1"/>
          </p:nvPr>
        </p:nvSpPr>
        <p:spPr>
          <a:xfrm>
            <a:off x="6457950" y="4960137"/>
            <a:ext cx="2400300" cy="1463040"/>
          </a:xfrm>
        </p:spPr>
        <p:txBody>
          <a:bodyPr lIns="91440" rIns="91440" anchor="ctr">
            <a:normAutofit/>
          </a:bodyPr>
          <a:lstStyle>
            <a:lvl1pPr marL="0" indent="0" algn="l">
              <a:lnSpc>
                <a:spcPct val="100000"/>
              </a:lnSpc>
              <a:spcBef>
                <a:spcPts val="0"/>
              </a:spcBef>
              <a:buNone/>
              <a:defRPr sz="160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lvl1pPr algn="l">
              <a:defRPr/>
            </a:lvl1pPr>
          </a:lstStyle>
          <a:p>
            <a:fld id="{4537B02F-1F07-448D-B835-EF8443BAA9EA}" type="datetimeFigureOut">
              <a:rPr lang="pt-BR" smtClean="0"/>
              <a:pPr/>
              <a:t>06/10/2023</a:t>
            </a:fld>
            <a:endParaRPr lang="pt-BR" dirty="0"/>
          </a:p>
        </p:txBody>
      </p:sp>
      <p:sp>
        <p:nvSpPr>
          <p:cNvPr id="5" name="Footer Placeholder 4"/>
          <p:cNvSpPr>
            <a:spLocks noGrp="1"/>
          </p:cNvSpPr>
          <p:nvPr>
            <p:ph type="ftr" sz="quarter" idx="11"/>
          </p:nvPr>
        </p:nvSpPr>
        <p:spPr/>
        <p:txBody>
          <a:bodyPr/>
          <a:lstStyle/>
          <a:p>
            <a:endParaRPr lang="pt-BR" dirty="0"/>
          </a:p>
        </p:txBody>
      </p:sp>
      <p:sp>
        <p:nvSpPr>
          <p:cNvPr id="6" name="Slide Number Placeholder 5"/>
          <p:cNvSpPr>
            <a:spLocks noGrp="1"/>
          </p:cNvSpPr>
          <p:nvPr>
            <p:ph type="sldNum" sz="quarter" idx="12"/>
          </p:nvPr>
        </p:nvSpPr>
        <p:spPr/>
        <p:txBody>
          <a:bodyPr/>
          <a:lstStyle/>
          <a:p>
            <a:fld id="{41857FF6-9B1B-4E65-B0C3-CE88FEC23752}" type="slidenum">
              <a:rPr lang="pt-BR" smtClean="0"/>
              <a:pPr/>
              <a:t>‹nº›</a:t>
            </a:fld>
            <a:endParaRPr lang="pt-BR" dirty="0"/>
          </a:p>
        </p:txBody>
      </p:sp>
      <p:cxnSp>
        <p:nvCxnSpPr>
          <p:cNvPr id="8" name="Straight Connector 7"/>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2952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4537B02F-1F07-448D-B835-EF8443BAA9EA}" type="datetimeFigureOut">
              <a:rPr lang="pt-BR" smtClean="0"/>
              <a:pPr/>
              <a:t>06/10/2023</a:t>
            </a:fld>
            <a:endParaRPr lang="pt-BR" dirty="0"/>
          </a:p>
        </p:txBody>
      </p:sp>
      <p:sp>
        <p:nvSpPr>
          <p:cNvPr id="5" name="Footer Placeholder 4"/>
          <p:cNvSpPr>
            <a:spLocks noGrp="1"/>
          </p:cNvSpPr>
          <p:nvPr>
            <p:ph type="ftr" sz="quarter" idx="11"/>
          </p:nvPr>
        </p:nvSpPr>
        <p:spPr/>
        <p:txBody>
          <a:bodyPr/>
          <a:lstStyle/>
          <a:p>
            <a:endParaRPr lang="pt-BR" dirty="0"/>
          </a:p>
        </p:txBody>
      </p:sp>
      <p:sp>
        <p:nvSpPr>
          <p:cNvPr id="6" name="Slide Number Placeholder 5"/>
          <p:cNvSpPr>
            <a:spLocks noGrp="1"/>
          </p:cNvSpPr>
          <p:nvPr>
            <p:ph type="sldNum" sz="quarter" idx="12"/>
          </p:nvPr>
        </p:nvSpPr>
        <p:spPr/>
        <p:txBody>
          <a:bodyPr/>
          <a:lstStyle/>
          <a:p>
            <a:fld id="{41857FF6-9B1B-4E65-B0C3-CE88FEC23752}" type="slidenum">
              <a:rPr lang="pt-BR" smtClean="0"/>
              <a:pPr/>
              <a:t>‹nº›</a:t>
            </a:fld>
            <a:endParaRPr lang="pt-BR" dirty="0"/>
          </a:p>
        </p:txBody>
      </p:sp>
    </p:spTree>
    <p:extLst>
      <p:ext uri="{BB962C8B-B14F-4D97-AF65-F5344CB8AC3E}">
        <p14:creationId xmlns:p14="http://schemas.microsoft.com/office/powerpoint/2010/main" val="2589234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762000"/>
            <a:ext cx="1971675" cy="5410200"/>
          </a:xfrm>
        </p:spPr>
        <p:txBody>
          <a:bodyPr vert="eaVert" lIns="45720" tIns="91440" rIns="45720" bIns="91440"/>
          <a:lstStyle/>
          <a:p>
            <a:r>
              <a:rPr lang="pt-BR"/>
              <a:t>Clique para editar o título Mestre</a:t>
            </a:r>
            <a:endParaRPr lang="en-US" dirty="0"/>
          </a:p>
        </p:txBody>
      </p:sp>
      <p:sp>
        <p:nvSpPr>
          <p:cNvPr id="3" name="Vertical Text Placeholder 2"/>
          <p:cNvSpPr>
            <a:spLocks noGrp="1"/>
          </p:cNvSpPr>
          <p:nvPr>
            <p:ph type="body" orient="vert" idx="1"/>
          </p:nvPr>
        </p:nvSpPr>
        <p:spPr>
          <a:xfrm>
            <a:off x="742951" y="762000"/>
            <a:ext cx="5686425" cy="5410200"/>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4537B02F-1F07-448D-B835-EF8443BAA9EA}" type="datetimeFigureOut">
              <a:rPr lang="pt-BR" smtClean="0"/>
              <a:pPr/>
              <a:t>06/10/2023</a:t>
            </a:fld>
            <a:endParaRPr lang="pt-BR" dirty="0"/>
          </a:p>
        </p:txBody>
      </p:sp>
      <p:sp>
        <p:nvSpPr>
          <p:cNvPr id="5" name="Footer Placeholder 4"/>
          <p:cNvSpPr>
            <a:spLocks noGrp="1"/>
          </p:cNvSpPr>
          <p:nvPr>
            <p:ph type="ftr" sz="quarter" idx="11"/>
          </p:nvPr>
        </p:nvSpPr>
        <p:spPr/>
        <p:txBody>
          <a:bodyPr/>
          <a:lstStyle/>
          <a:p>
            <a:endParaRPr lang="pt-BR" dirty="0"/>
          </a:p>
        </p:txBody>
      </p:sp>
      <p:sp>
        <p:nvSpPr>
          <p:cNvPr id="6" name="Slide Number Placeholder 5"/>
          <p:cNvSpPr>
            <a:spLocks noGrp="1"/>
          </p:cNvSpPr>
          <p:nvPr>
            <p:ph type="sldNum" sz="quarter" idx="12"/>
          </p:nvPr>
        </p:nvSpPr>
        <p:spPr/>
        <p:txBody>
          <a:bodyPr/>
          <a:lstStyle/>
          <a:p>
            <a:fld id="{41857FF6-9B1B-4E65-B0C3-CE88FEC23752}" type="slidenum">
              <a:rPr lang="pt-BR" smtClean="0"/>
              <a:pPr/>
              <a:t>‹nº›</a:t>
            </a:fld>
            <a:endParaRPr lang="pt-BR" dirty="0"/>
          </a:p>
        </p:txBody>
      </p:sp>
      <p:cxnSp>
        <p:nvCxnSpPr>
          <p:cNvPr id="7" name="Straight Connector 6"/>
          <p:cNvCxnSpPr/>
          <p:nvPr/>
        </p:nvCxnSpPr>
        <p:spPr>
          <a:xfrm rot="5400000" flipV="1">
            <a:off x="7543800" y="17356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0001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4537B02F-1F07-448D-B835-EF8443BAA9EA}" type="datetimeFigureOut">
              <a:rPr lang="pt-BR" smtClean="0"/>
              <a:pPr/>
              <a:t>06/10/2023</a:t>
            </a:fld>
            <a:endParaRPr lang="pt-BR" dirty="0"/>
          </a:p>
        </p:txBody>
      </p:sp>
      <p:sp>
        <p:nvSpPr>
          <p:cNvPr id="5" name="Footer Placeholder 4"/>
          <p:cNvSpPr>
            <a:spLocks noGrp="1"/>
          </p:cNvSpPr>
          <p:nvPr>
            <p:ph type="ftr" sz="quarter" idx="11"/>
          </p:nvPr>
        </p:nvSpPr>
        <p:spPr/>
        <p:txBody>
          <a:bodyPr/>
          <a:lstStyle/>
          <a:p>
            <a:endParaRPr lang="pt-BR" dirty="0"/>
          </a:p>
        </p:txBody>
      </p:sp>
      <p:sp>
        <p:nvSpPr>
          <p:cNvPr id="6" name="Slide Number Placeholder 5"/>
          <p:cNvSpPr>
            <a:spLocks noGrp="1"/>
          </p:cNvSpPr>
          <p:nvPr>
            <p:ph type="sldNum" sz="quarter" idx="12"/>
          </p:nvPr>
        </p:nvSpPr>
        <p:spPr/>
        <p:txBody>
          <a:bodyPr/>
          <a:lstStyle/>
          <a:p>
            <a:fld id="{41857FF6-9B1B-4E65-B0C3-CE88FEC23752}" type="slidenum">
              <a:rPr lang="pt-BR" smtClean="0"/>
              <a:pPr/>
              <a:t>‹nº›</a:t>
            </a:fld>
            <a:endParaRPr lang="pt-BR" dirty="0"/>
          </a:p>
        </p:txBody>
      </p:sp>
    </p:spTree>
    <p:extLst>
      <p:ext uri="{BB962C8B-B14F-4D97-AF65-F5344CB8AC3E}">
        <p14:creationId xmlns:p14="http://schemas.microsoft.com/office/powerpoint/2010/main" val="1189533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spTree>
      <p:nvGrpSpPr>
        <p:cNvPr id="1" name=""/>
        <p:cNvGrpSpPr/>
        <p:nvPr/>
      </p:nvGrpSpPr>
      <p:grpSpPr>
        <a:xfrm>
          <a:off x="0" y="0"/>
          <a:ext cx="0" cy="0"/>
          <a:chOff x="0" y="0"/>
          <a:chExt cx="0" cy="0"/>
        </a:xfrm>
      </p:grpSpPr>
      <p:sp>
        <p:nvSpPr>
          <p:cNvPr id="9" name="Rectangle 8"/>
          <p:cNvSpPr/>
          <p:nvPr/>
        </p:nvSpPr>
        <p:spPr>
          <a:xfrm>
            <a:off x="0" y="0"/>
            <a:ext cx="9144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10"/>
          <p:cNvSpPr/>
          <p:nvPr/>
        </p:nvSpPr>
        <p:spPr>
          <a:xfrm>
            <a:off x="4762" y="0"/>
            <a:ext cx="9139239"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960137"/>
            <a:ext cx="5829300" cy="1463040"/>
          </a:xfrm>
        </p:spPr>
        <p:txBody>
          <a:bodyPr anchor="ctr">
            <a:normAutofit/>
          </a:bodyPr>
          <a:lstStyle>
            <a:lvl1pPr algn="r">
              <a:defRPr sz="4400" b="0" spc="200" baseline="0"/>
            </a:lvl1pPr>
          </a:lstStyle>
          <a:p>
            <a:r>
              <a:rPr lang="pt-BR"/>
              <a:t>Clique para editar o título Mestre</a:t>
            </a:r>
            <a:endParaRPr lang="en-US" dirty="0"/>
          </a:p>
        </p:txBody>
      </p:sp>
      <p:sp>
        <p:nvSpPr>
          <p:cNvPr id="3" name="Text Placeholder 2"/>
          <p:cNvSpPr>
            <a:spLocks noGrp="1"/>
          </p:cNvSpPr>
          <p:nvPr>
            <p:ph type="body" idx="1"/>
          </p:nvPr>
        </p:nvSpPr>
        <p:spPr>
          <a:xfrm>
            <a:off x="6457950" y="4960137"/>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4537B02F-1F07-448D-B835-EF8443BAA9EA}" type="datetimeFigureOut">
              <a:rPr lang="pt-BR" smtClean="0"/>
              <a:pPr/>
              <a:t>06/10/2023</a:t>
            </a:fld>
            <a:endParaRPr lang="pt-BR" dirty="0"/>
          </a:p>
        </p:txBody>
      </p:sp>
      <p:sp>
        <p:nvSpPr>
          <p:cNvPr id="5" name="Footer Placeholder 4"/>
          <p:cNvSpPr>
            <a:spLocks noGrp="1"/>
          </p:cNvSpPr>
          <p:nvPr>
            <p:ph type="ftr" sz="quarter" idx="11"/>
          </p:nvPr>
        </p:nvSpPr>
        <p:spPr/>
        <p:txBody>
          <a:bodyPr/>
          <a:lstStyle/>
          <a:p>
            <a:endParaRPr lang="pt-BR" dirty="0"/>
          </a:p>
        </p:txBody>
      </p:sp>
      <p:sp>
        <p:nvSpPr>
          <p:cNvPr id="6" name="Slide Number Placeholder 5"/>
          <p:cNvSpPr>
            <a:spLocks noGrp="1"/>
          </p:cNvSpPr>
          <p:nvPr>
            <p:ph type="sldNum" sz="quarter" idx="12"/>
          </p:nvPr>
        </p:nvSpPr>
        <p:spPr/>
        <p:txBody>
          <a:bodyPr/>
          <a:lstStyle/>
          <a:p>
            <a:fld id="{41857FF6-9B1B-4E65-B0C3-CE88FEC23752}" type="slidenum">
              <a:rPr lang="pt-BR" smtClean="0"/>
              <a:pPr/>
              <a:t>‹nº›</a:t>
            </a:fld>
            <a:endParaRPr lang="pt-BR" dirty="0"/>
          </a:p>
        </p:txBody>
      </p:sp>
      <p:cxnSp>
        <p:nvCxnSpPr>
          <p:cNvPr id="8" name="Straight Connector 7"/>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5187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a:xfrm>
            <a:off x="768096" y="585216"/>
            <a:ext cx="7290054" cy="1499616"/>
          </a:xfrm>
        </p:spPr>
        <p:txBody>
          <a:bodyPr/>
          <a:lstStyle/>
          <a:p>
            <a:r>
              <a:rPr lang="pt-BR"/>
              <a:t>Clique para editar o título Mestre</a:t>
            </a:r>
            <a:endParaRPr lang="en-US" dirty="0"/>
          </a:p>
        </p:txBody>
      </p:sp>
      <p:sp>
        <p:nvSpPr>
          <p:cNvPr id="3" name="Content Placeholder 2"/>
          <p:cNvSpPr>
            <a:spLocks noGrp="1"/>
          </p:cNvSpPr>
          <p:nvPr>
            <p:ph sz="half" idx="1"/>
          </p:nvPr>
        </p:nvSpPr>
        <p:spPr>
          <a:xfrm>
            <a:off x="768096" y="2286000"/>
            <a:ext cx="3566160" cy="402336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4491990" y="2286000"/>
            <a:ext cx="3566160" cy="402336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4537B02F-1F07-448D-B835-EF8443BAA9EA}" type="datetimeFigureOut">
              <a:rPr lang="pt-BR" smtClean="0"/>
              <a:pPr/>
              <a:t>06/10/2023</a:t>
            </a:fld>
            <a:endParaRPr lang="pt-BR" dirty="0"/>
          </a:p>
        </p:txBody>
      </p:sp>
      <p:sp>
        <p:nvSpPr>
          <p:cNvPr id="6" name="Footer Placeholder 5"/>
          <p:cNvSpPr>
            <a:spLocks noGrp="1"/>
          </p:cNvSpPr>
          <p:nvPr>
            <p:ph type="ftr" sz="quarter" idx="11"/>
          </p:nvPr>
        </p:nvSpPr>
        <p:spPr/>
        <p:txBody>
          <a:bodyPr/>
          <a:lstStyle/>
          <a:p>
            <a:endParaRPr lang="pt-BR" dirty="0"/>
          </a:p>
        </p:txBody>
      </p:sp>
      <p:sp>
        <p:nvSpPr>
          <p:cNvPr id="7" name="Slide Number Placeholder 6"/>
          <p:cNvSpPr>
            <a:spLocks noGrp="1"/>
          </p:cNvSpPr>
          <p:nvPr>
            <p:ph type="sldNum" sz="quarter" idx="12"/>
          </p:nvPr>
        </p:nvSpPr>
        <p:spPr/>
        <p:txBody>
          <a:bodyPr/>
          <a:lstStyle/>
          <a:p>
            <a:fld id="{41857FF6-9B1B-4E65-B0C3-CE88FEC23752}" type="slidenum">
              <a:rPr lang="pt-BR" smtClean="0"/>
              <a:pPr/>
              <a:t>‹nº›</a:t>
            </a:fld>
            <a:endParaRPr lang="pt-BR" dirty="0"/>
          </a:p>
        </p:txBody>
      </p:sp>
    </p:spTree>
    <p:extLst>
      <p:ext uri="{BB962C8B-B14F-4D97-AF65-F5344CB8AC3E}">
        <p14:creationId xmlns:p14="http://schemas.microsoft.com/office/powerpoint/2010/main" val="2267527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a:xfrm>
            <a:off x="768096" y="585216"/>
            <a:ext cx="7290054" cy="1499616"/>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768096" y="2179636"/>
            <a:ext cx="3566160" cy="822960"/>
          </a:xfrm>
        </p:spPr>
        <p:txBody>
          <a:bodyPr lIns="137160" rIns="137160" anchor="ctr">
            <a:normAutofit/>
          </a:bodyPr>
          <a:lstStyle>
            <a:lvl1pPr marL="0" indent="0">
              <a:spcBef>
                <a:spcPts val="0"/>
              </a:spcBef>
              <a:spcAft>
                <a:spcPts val="0"/>
              </a:spcAft>
              <a:buNone/>
              <a:defRPr sz="22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768096" y="2967788"/>
            <a:ext cx="3566160" cy="3341572"/>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4491990" y="2179636"/>
            <a:ext cx="3566160" cy="822960"/>
          </a:xfrm>
        </p:spPr>
        <p:txBody>
          <a:bodyPr lIns="137160" rIns="137160" anchor="ctr">
            <a:normAutofit/>
          </a:bodyPr>
          <a:lstStyle>
            <a:lvl1pPr marL="0" indent="0">
              <a:spcBef>
                <a:spcPts val="0"/>
              </a:spcBef>
              <a:spcAft>
                <a:spcPts val="0"/>
              </a:spcAft>
              <a:buNone/>
              <a:defRPr lang="en-US" sz="22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pt-BR"/>
              <a:t>Clique para editar os estilos de texto Mestres</a:t>
            </a:r>
          </a:p>
        </p:txBody>
      </p:sp>
      <p:sp>
        <p:nvSpPr>
          <p:cNvPr id="6" name="Content Placeholder 5"/>
          <p:cNvSpPr>
            <a:spLocks noGrp="1"/>
          </p:cNvSpPr>
          <p:nvPr>
            <p:ph sz="quarter" idx="4"/>
          </p:nvPr>
        </p:nvSpPr>
        <p:spPr>
          <a:xfrm>
            <a:off x="4491990" y="2967788"/>
            <a:ext cx="3566160" cy="3341572"/>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4537B02F-1F07-448D-B835-EF8443BAA9EA}" type="datetimeFigureOut">
              <a:rPr lang="pt-BR" smtClean="0"/>
              <a:pPr/>
              <a:t>06/10/2023</a:t>
            </a:fld>
            <a:endParaRPr lang="pt-BR" dirty="0"/>
          </a:p>
        </p:txBody>
      </p:sp>
      <p:sp>
        <p:nvSpPr>
          <p:cNvPr id="8" name="Footer Placeholder 7"/>
          <p:cNvSpPr>
            <a:spLocks noGrp="1"/>
          </p:cNvSpPr>
          <p:nvPr>
            <p:ph type="ftr" sz="quarter" idx="11"/>
          </p:nvPr>
        </p:nvSpPr>
        <p:spPr/>
        <p:txBody>
          <a:bodyPr/>
          <a:lstStyle/>
          <a:p>
            <a:endParaRPr lang="pt-BR" dirty="0"/>
          </a:p>
        </p:txBody>
      </p:sp>
      <p:sp>
        <p:nvSpPr>
          <p:cNvPr id="9" name="Slide Number Placeholder 8"/>
          <p:cNvSpPr>
            <a:spLocks noGrp="1"/>
          </p:cNvSpPr>
          <p:nvPr>
            <p:ph type="sldNum" sz="quarter" idx="12"/>
          </p:nvPr>
        </p:nvSpPr>
        <p:spPr/>
        <p:txBody>
          <a:bodyPr/>
          <a:lstStyle/>
          <a:p>
            <a:fld id="{41857FF6-9B1B-4E65-B0C3-CE88FEC23752}" type="slidenum">
              <a:rPr lang="pt-BR" smtClean="0"/>
              <a:pPr/>
              <a:t>‹nº›</a:t>
            </a:fld>
            <a:endParaRPr lang="pt-BR" dirty="0"/>
          </a:p>
        </p:txBody>
      </p:sp>
    </p:spTree>
    <p:extLst>
      <p:ext uri="{BB962C8B-B14F-4D97-AF65-F5344CB8AC3E}">
        <p14:creationId xmlns:p14="http://schemas.microsoft.com/office/powerpoint/2010/main" val="4179707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4537B02F-1F07-448D-B835-EF8443BAA9EA}" type="datetimeFigureOut">
              <a:rPr lang="pt-BR" smtClean="0"/>
              <a:pPr/>
              <a:t>06/10/2023</a:t>
            </a:fld>
            <a:endParaRPr lang="pt-BR" dirty="0"/>
          </a:p>
        </p:txBody>
      </p:sp>
      <p:sp>
        <p:nvSpPr>
          <p:cNvPr id="4" name="Footer Placeholder 3"/>
          <p:cNvSpPr>
            <a:spLocks noGrp="1"/>
          </p:cNvSpPr>
          <p:nvPr>
            <p:ph type="ftr" sz="quarter" idx="11"/>
          </p:nvPr>
        </p:nvSpPr>
        <p:spPr/>
        <p:txBody>
          <a:bodyPr/>
          <a:lstStyle/>
          <a:p>
            <a:endParaRPr lang="pt-BR" dirty="0"/>
          </a:p>
        </p:txBody>
      </p:sp>
      <p:sp>
        <p:nvSpPr>
          <p:cNvPr id="5" name="Slide Number Placeholder 4"/>
          <p:cNvSpPr>
            <a:spLocks noGrp="1"/>
          </p:cNvSpPr>
          <p:nvPr>
            <p:ph type="sldNum" sz="quarter" idx="12"/>
          </p:nvPr>
        </p:nvSpPr>
        <p:spPr/>
        <p:txBody>
          <a:bodyPr/>
          <a:lstStyle/>
          <a:p>
            <a:fld id="{41857FF6-9B1B-4E65-B0C3-CE88FEC23752}" type="slidenum">
              <a:rPr lang="pt-BR" smtClean="0"/>
              <a:pPr/>
              <a:t>‹nº›</a:t>
            </a:fld>
            <a:endParaRPr lang="pt-BR" dirty="0"/>
          </a:p>
        </p:txBody>
      </p:sp>
    </p:spTree>
    <p:extLst>
      <p:ext uri="{BB962C8B-B14F-4D97-AF65-F5344CB8AC3E}">
        <p14:creationId xmlns:p14="http://schemas.microsoft.com/office/powerpoint/2010/main" val="227760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37B02F-1F07-448D-B835-EF8443BAA9EA}" type="datetimeFigureOut">
              <a:rPr lang="pt-BR" smtClean="0"/>
              <a:pPr/>
              <a:t>06/10/2023</a:t>
            </a:fld>
            <a:endParaRPr lang="pt-BR" dirty="0"/>
          </a:p>
        </p:txBody>
      </p:sp>
      <p:sp>
        <p:nvSpPr>
          <p:cNvPr id="3" name="Footer Placeholder 2"/>
          <p:cNvSpPr>
            <a:spLocks noGrp="1"/>
          </p:cNvSpPr>
          <p:nvPr>
            <p:ph type="ftr" sz="quarter" idx="11"/>
          </p:nvPr>
        </p:nvSpPr>
        <p:spPr/>
        <p:txBody>
          <a:bodyPr/>
          <a:lstStyle/>
          <a:p>
            <a:endParaRPr lang="pt-BR" dirty="0"/>
          </a:p>
        </p:txBody>
      </p:sp>
      <p:sp>
        <p:nvSpPr>
          <p:cNvPr id="4" name="Slide Number Placeholder 3"/>
          <p:cNvSpPr>
            <a:spLocks noGrp="1"/>
          </p:cNvSpPr>
          <p:nvPr>
            <p:ph type="sldNum" sz="quarter" idx="12"/>
          </p:nvPr>
        </p:nvSpPr>
        <p:spPr/>
        <p:txBody>
          <a:bodyPr/>
          <a:lstStyle/>
          <a:p>
            <a:fld id="{41857FF6-9B1B-4E65-B0C3-CE88FEC23752}" type="slidenum">
              <a:rPr lang="pt-BR" smtClean="0"/>
              <a:pPr/>
              <a:t>‹nº›</a:t>
            </a:fld>
            <a:endParaRPr lang="pt-BR" dirty="0"/>
          </a:p>
        </p:txBody>
      </p:sp>
    </p:spTree>
    <p:extLst>
      <p:ext uri="{BB962C8B-B14F-4D97-AF65-F5344CB8AC3E}">
        <p14:creationId xmlns:p14="http://schemas.microsoft.com/office/powerpoint/2010/main" val="4224484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8" name="Title 7"/>
          <p:cNvSpPr>
            <a:spLocks noGrp="1"/>
          </p:cNvSpPr>
          <p:nvPr>
            <p:ph type="title"/>
          </p:nvPr>
        </p:nvSpPr>
        <p:spPr>
          <a:xfrm>
            <a:off x="768096" y="471509"/>
            <a:ext cx="3291840" cy="1737360"/>
          </a:xfrm>
        </p:spPr>
        <p:txBody>
          <a:bodyPr>
            <a:noAutofit/>
          </a:bodyPr>
          <a:lstStyle>
            <a:lvl1pPr>
              <a:lnSpc>
                <a:spcPct val="80000"/>
              </a:lnSpc>
              <a:defRPr sz="3600"/>
            </a:lvl1pPr>
          </a:lstStyle>
          <a:p>
            <a:r>
              <a:rPr lang="pt-BR"/>
              <a:t>Clique para editar o título Mestre</a:t>
            </a:r>
            <a:endParaRPr lang="en-US" dirty="0"/>
          </a:p>
        </p:txBody>
      </p:sp>
      <p:sp>
        <p:nvSpPr>
          <p:cNvPr id="3" name="Content Placeholder 2"/>
          <p:cNvSpPr>
            <a:spLocks noGrp="1"/>
          </p:cNvSpPr>
          <p:nvPr>
            <p:ph idx="1"/>
          </p:nvPr>
        </p:nvSpPr>
        <p:spPr>
          <a:xfrm>
            <a:off x="4286250" y="822960"/>
            <a:ext cx="4258818" cy="5184648"/>
          </a:xfrm>
        </p:spPr>
        <p:txBody>
          <a:bodyPr>
            <a:normAutofit/>
          </a:bodyPr>
          <a:lstStyle>
            <a:lvl1pPr>
              <a:defRPr sz="2000"/>
            </a:lvl1pPr>
            <a:lvl2pPr>
              <a:defRPr sz="1600"/>
            </a:lvl2pPr>
            <a:lvl3pPr>
              <a:defRPr sz="1200"/>
            </a:lvl3pPr>
            <a:lvl4pPr>
              <a:defRPr sz="1200"/>
            </a:lvl4pPr>
            <a:lvl5pPr>
              <a:defRPr sz="1200"/>
            </a:lvl5pPr>
            <a:lvl6pPr>
              <a:defRPr sz="1200"/>
            </a:lvl6pPr>
            <a:lvl7pPr>
              <a:defRPr sz="1200"/>
            </a:lvl7pPr>
            <a:lvl8pPr>
              <a:defRPr sz="1200"/>
            </a:lvl8pPr>
            <a:lvl9pPr>
              <a:defRPr sz="12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768096" y="2257506"/>
            <a:ext cx="329184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4537B02F-1F07-448D-B835-EF8443BAA9EA}" type="datetimeFigureOut">
              <a:rPr lang="pt-BR" smtClean="0"/>
              <a:pPr/>
              <a:t>06/10/2023</a:t>
            </a:fld>
            <a:endParaRPr lang="pt-BR" dirty="0"/>
          </a:p>
        </p:txBody>
      </p:sp>
      <p:sp>
        <p:nvSpPr>
          <p:cNvPr id="6" name="Footer Placeholder 5"/>
          <p:cNvSpPr>
            <a:spLocks noGrp="1"/>
          </p:cNvSpPr>
          <p:nvPr>
            <p:ph type="ftr" sz="quarter" idx="11"/>
          </p:nvPr>
        </p:nvSpPr>
        <p:spPr/>
        <p:txBody>
          <a:bodyPr/>
          <a:lstStyle/>
          <a:p>
            <a:endParaRPr lang="pt-BR" dirty="0"/>
          </a:p>
        </p:txBody>
      </p:sp>
      <p:sp>
        <p:nvSpPr>
          <p:cNvPr id="7" name="Slide Number Placeholder 6"/>
          <p:cNvSpPr>
            <a:spLocks noGrp="1"/>
          </p:cNvSpPr>
          <p:nvPr>
            <p:ph type="sldNum" sz="quarter" idx="12"/>
          </p:nvPr>
        </p:nvSpPr>
        <p:spPr/>
        <p:txBody>
          <a:bodyPr/>
          <a:lstStyle/>
          <a:p>
            <a:fld id="{41857FF6-9B1B-4E65-B0C3-CE88FEC23752}" type="slidenum">
              <a:rPr lang="pt-BR" smtClean="0"/>
              <a:pPr/>
              <a:t>‹nº›</a:t>
            </a:fld>
            <a:endParaRPr lang="pt-BR" dirty="0"/>
          </a:p>
        </p:txBody>
      </p:sp>
    </p:spTree>
    <p:extLst>
      <p:ext uri="{BB962C8B-B14F-4D97-AF65-F5344CB8AC3E}">
        <p14:creationId xmlns:p14="http://schemas.microsoft.com/office/powerpoint/2010/main" val="1888629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342900" y="4960138"/>
            <a:ext cx="5829300" cy="1463040"/>
          </a:xfrm>
        </p:spPr>
        <p:txBody>
          <a:bodyPr anchor="ctr">
            <a:normAutofit/>
          </a:bodyPr>
          <a:lstStyle>
            <a:lvl1pPr algn="r">
              <a:defRPr sz="4400" spc="200" baseline="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0" y="-1"/>
            <a:ext cx="9141714" cy="4572000"/>
          </a:xfrm>
          <a:solidFill>
            <a:schemeClr val="accent1">
              <a:lumMod val="60000"/>
              <a:lumOff val="40000"/>
            </a:schemeClr>
          </a:solidFill>
        </p:spPr>
        <p:txBody>
          <a:bodyPr lIns="457200" tIns="36576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pt-BR" dirty="0"/>
              <a:t>Clique no ícone para adicionar uma imagem</a:t>
            </a:r>
            <a:endParaRPr lang="en-US" dirty="0"/>
          </a:p>
        </p:txBody>
      </p:sp>
      <p:sp>
        <p:nvSpPr>
          <p:cNvPr id="4" name="Text Placeholder 3"/>
          <p:cNvSpPr>
            <a:spLocks noGrp="1"/>
          </p:cNvSpPr>
          <p:nvPr>
            <p:ph type="body" sz="half" idx="2"/>
          </p:nvPr>
        </p:nvSpPr>
        <p:spPr>
          <a:xfrm>
            <a:off x="6457950" y="4960138"/>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4537B02F-1F07-448D-B835-EF8443BAA9EA}" type="datetimeFigureOut">
              <a:rPr lang="pt-BR" smtClean="0"/>
              <a:pPr/>
              <a:t>06/10/2023</a:t>
            </a:fld>
            <a:endParaRPr lang="pt-BR" dirty="0"/>
          </a:p>
        </p:txBody>
      </p:sp>
      <p:sp>
        <p:nvSpPr>
          <p:cNvPr id="6" name="Footer Placeholder 5"/>
          <p:cNvSpPr>
            <a:spLocks noGrp="1"/>
          </p:cNvSpPr>
          <p:nvPr>
            <p:ph type="ftr" sz="quarter" idx="11"/>
          </p:nvPr>
        </p:nvSpPr>
        <p:spPr/>
        <p:txBody>
          <a:bodyPr/>
          <a:lstStyle/>
          <a:p>
            <a:endParaRPr lang="pt-BR" dirty="0"/>
          </a:p>
        </p:txBody>
      </p:sp>
      <p:sp>
        <p:nvSpPr>
          <p:cNvPr id="7" name="Slide Number Placeholder 6"/>
          <p:cNvSpPr>
            <a:spLocks noGrp="1"/>
          </p:cNvSpPr>
          <p:nvPr>
            <p:ph type="sldNum" sz="quarter" idx="12"/>
          </p:nvPr>
        </p:nvSpPr>
        <p:spPr/>
        <p:txBody>
          <a:bodyPr/>
          <a:lstStyle/>
          <a:p>
            <a:fld id="{41857FF6-9B1B-4E65-B0C3-CE88FEC23752}" type="slidenum">
              <a:rPr lang="pt-BR" smtClean="0"/>
              <a:pPr/>
              <a:t>‹nº›</a:t>
            </a:fld>
            <a:endParaRPr lang="pt-BR" dirty="0"/>
          </a:p>
        </p:txBody>
      </p:sp>
      <p:cxnSp>
        <p:nvCxnSpPr>
          <p:cNvPr id="8" name="Straight Connector 7"/>
          <p:cNvCxnSpPr/>
          <p:nvPr/>
        </p:nvCxnSpPr>
        <p:spPr>
          <a:xfrm flipV="1">
            <a:off x="629013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8964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585216"/>
            <a:ext cx="7290054" cy="1499616"/>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768096" y="2286000"/>
            <a:ext cx="7290055" cy="4023360"/>
          </a:xfrm>
          <a:prstGeom prst="rect">
            <a:avLst/>
          </a:prstGeom>
        </p:spPr>
        <p:txBody>
          <a:bodyPr vert="horz" lIns="45720" tIns="45720" rIns="4572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768097" y="6470704"/>
            <a:ext cx="161560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537B02F-1F07-448D-B835-EF8443BAA9EA}" type="datetimeFigureOut">
              <a:rPr lang="pt-BR" smtClean="0"/>
              <a:pPr/>
              <a:t>06/10/2023</a:t>
            </a:fld>
            <a:endParaRPr lang="pt-BR" dirty="0"/>
          </a:p>
        </p:txBody>
      </p:sp>
      <p:sp>
        <p:nvSpPr>
          <p:cNvPr id="5" name="Footer Placeholder 4"/>
          <p:cNvSpPr>
            <a:spLocks noGrp="1"/>
          </p:cNvSpPr>
          <p:nvPr>
            <p:ph type="ftr" sz="quarter" idx="3"/>
          </p:nvPr>
        </p:nvSpPr>
        <p:spPr>
          <a:xfrm>
            <a:off x="3632200" y="6470704"/>
            <a:ext cx="4426094"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pt-BR" dirty="0"/>
          </a:p>
        </p:txBody>
      </p:sp>
      <p:sp>
        <p:nvSpPr>
          <p:cNvPr id="6" name="Slide Number Placeholder 5"/>
          <p:cNvSpPr>
            <a:spLocks noGrp="1"/>
          </p:cNvSpPr>
          <p:nvPr>
            <p:ph type="sldNum" sz="quarter" idx="4"/>
          </p:nvPr>
        </p:nvSpPr>
        <p:spPr>
          <a:xfrm>
            <a:off x="8128000" y="6470704"/>
            <a:ext cx="730250"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1857FF6-9B1B-4E65-B0C3-CE88FEC23752}" type="slidenum">
              <a:rPr lang="pt-BR" smtClean="0"/>
              <a:pPr/>
              <a:t>‹nº›</a:t>
            </a:fld>
            <a:endParaRPr lang="pt-BR" dirty="0"/>
          </a:p>
        </p:txBody>
      </p:sp>
      <p:cxnSp>
        <p:nvCxnSpPr>
          <p:cNvPr id="7" name="Straight Connector 6"/>
          <p:cNvCxnSpPr/>
          <p:nvPr/>
        </p:nvCxnSpPr>
        <p:spPr>
          <a:xfrm flipV="1">
            <a:off x="5715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D3042E68-74C0-B67F-737C-FF3ECB0725DA}"/>
              </a:ext>
            </a:extLst>
          </p:cNvPr>
          <p:cNvSpPr txBox="1"/>
          <p:nvPr>
            <p:extLst>
              <p:ext uri="{1162E1C5-73C7-4A58-AE30-91384D911F3F}">
                <p184:classification xmlns:p184="http://schemas.microsoft.com/office/powerpoint/2018/4/main" val="ftr"/>
              </p:ext>
            </p:extLst>
          </p:nvPr>
        </p:nvSpPr>
        <p:spPr>
          <a:xfrm>
            <a:off x="8443913" y="6642100"/>
            <a:ext cx="665162" cy="152400"/>
          </a:xfrm>
          <a:prstGeom prst="rect">
            <a:avLst/>
          </a:prstGeom>
        </p:spPr>
        <p:txBody>
          <a:bodyPr horzOverflow="overflow" lIns="0" tIns="0" rIns="0" bIns="0">
            <a:spAutoFit/>
          </a:bodyPr>
          <a:lstStyle/>
          <a:p>
            <a:pPr algn="l"/>
            <a:r>
              <a:rPr lang="pt-BR" sz="1000">
                <a:solidFill>
                  <a:srgbClr val="FF0000"/>
                </a:solidFill>
                <a:latin typeface="Calibri" panose="020F0502020204030204" pitchFamily="34" charset="0"/>
                <a:cs typeface="Calibri" panose="020F0502020204030204" pitchFamily="34" charset="0"/>
              </a:rPr>
              <a:t>Confidencial</a:t>
            </a:r>
          </a:p>
        </p:txBody>
      </p:sp>
    </p:spTree>
    <p:extLst>
      <p:ext uri="{BB962C8B-B14F-4D97-AF65-F5344CB8AC3E}">
        <p14:creationId xmlns:p14="http://schemas.microsoft.com/office/powerpoint/2010/main" val="57145215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0000"/>
        </a:lnSpc>
        <a:spcBef>
          <a:spcPct val="0"/>
        </a:spcBef>
        <a:buNone/>
        <a:defRPr sz="44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6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260648"/>
            <a:ext cx="9144000" cy="6463308"/>
          </a:xfrm>
          <a:prstGeom prst="rect">
            <a:avLst/>
          </a:prstGeom>
        </p:spPr>
        <p:txBody>
          <a:bodyPr wrap="square">
            <a:spAutoFit/>
          </a:bodyPr>
          <a:lstStyle/>
          <a:p>
            <a:r>
              <a:rPr lang="pt-BR" u="sng" dirty="0"/>
              <a:t>Dados do(s) empreendedor(es), experiência profissional e atribuições</a:t>
            </a:r>
          </a:p>
          <a:p>
            <a:endParaRPr lang="pt-BR" dirty="0"/>
          </a:p>
          <a:p>
            <a:r>
              <a:rPr lang="pt-BR" dirty="0"/>
              <a:t>Nome ___________________________________</a:t>
            </a:r>
          </a:p>
          <a:p>
            <a:r>
              <a:rPr lang="pt-BR" dirty="0"/>
              <a:t>Endereço __________________________________________________________________</a:t>
            </a:r>
          </a:p>
          <a:p>
            <a:r>
              <a:rPr lang="pt-BR" dirty="0"/>
              <a:t>Cidade/Estado  _________________</a:t>
            </a:r>
          </a:p>
          <a:p>
            <a:r>
              <a:rPr lang="pt-BR" dirty="0"/>
              <a:t>Telefones: _______________________________</a:t>
            </a:r>
          </a:p>
          <a:p>
            <a:r>
              <a:rPr lang="pt-BR" dirty="0"/>
              <a:t>Perfil (breve currículo)</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Atribuições na empresa</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404664"/>
            <a:ext cx="9144000" cy="5909310"/>
          </a:xfrm>
          <a:prstGeom prst="rect">
            <a:avLst/>
          </a:prstGeom>
        </p:spPr>
        <p:txBody>
          <a:bodyPr wrap="square">
            <a:spAutoFit/>
          </a:bodyPr>
          <a:lstStyle/>
          <a:p>
            <a:r>
              <a:rPr lang="pt-BR" u="sng" dirty="0"/>
              <a:t>Dados do empreendimento</a:t>
            </a:r>
          </a:p>
          <a:p>
            <a:endParaRPr lang="pt-BR" u="sng" dirty="0"/>
          </a:p>
          <a:p>
            <a:r>
              <a:rPr lang="pt-BR" dirty="0"/>
              <a:t>Nome da Empresa _________________________________________________________</a:t>
            </a:r>
          </a:p>
          <a:p>
            <a:endParaRPr lang="pt-BR" dirty="0"/>
          </a:p>
          <a:p>
            <a:r>
              <a:rPr lang="pt-BR" dirty="0"/>
              <a:t>CNPJ _____________________</a:t>
            </a:r>
          </a:p>
          <a:p>
            <a:endParaRPr lang="pt-BR" dirty="0"/>
          </a:p>
          <a:p>
            <a:r>
              <a:rPr lang="pt-BR" dirty="0"/>
              <a:t>CPF DO TITULAR _______________________</a:t>
            </a:r>
          </a:p>
          <a:p>
            <a:endParaRPr lang="pt-BR" dirty="0"/>
          </a:p>
          <a:p>
            <a:endParaRPr lang="pt-BR" dirty="0"/>
          </a:p>
          <a:p>
            <a:endParaRPr lang="pt-BR" dirty="0"/>
          </a:p>
          <a:p>
            <a:endParaRPr lang="pt-BR" dirty="0"/>
          </a:p>
          <a:p>
            <a:r>
              <a:rPr lang="pt-BR" u="sng" dirty="0"/>
              <a:t>Missão da empresa</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endParaRPr lang="pt-B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548680"/>
            <a:ext cx="9144000" cy="5909310"/>
          </a:xfrm>
          <a:prstGeom prst="rect">
            <a:avLst/>
          </a:prstGeom>
        </p:spPr>
        <p:txBody>
          <a:bodyPr wrap="square">
            <a:spAutoFit/>
          </a:bodyPr>
          <a:lstStyle/>
          <a:p>
            <a:r>
              <a:rPr lang="pt-BR" u="sng" dirty="0"/>
              <a:t>Missão da empresa </a:t>
            </a:r>
            <a:r>
              <a:rPr lang="pt-BR" dirty="0"/>
              <a:t>- O que é e como fazer</a:t>
            </a:r>
          </a:p>
          <a:p>
            <a:endParaRPr lang="pt-BR" dirty="0"/>
          </a:p>
          <a:p>
            <a:pPr algn="just"/>
            <a:r>
              <a:rPr lang="pt-BR" dirty="0"/>
              <a:t>   A missão da empresa é o papel que ela desempenha em sua área de atuação. É a razão de</a:t>
            </a:r>
          </a:p>
          <a:p>
            <a:pPr algn="just"/>
            <a:r>
              <a:rPr lang="pt-BR" dirty="0"/>
              <a:t>sua existência hoje e representa o seu ponto de partida, pois identifica e dá rumo ao negócio.</a:t>
            </a:r>
          </a:p>
          <a:p>
            <a:pPr algn="just"/>
            <a:r>
              <a:rPr lang="pt-BR" dirty="0"/>
              <a:t>Para definir a missão, procure responder às seguintes perguntas:</a:t>
            </a:r>
          </a:p>
          <a:p>
            <a:pPr algn="just"/>
            <a:endParaRPr lang="pt-BR" dirty="0"/>
          </a:p>
          <a:p>
            <a:pPr algn="just">
              <a:buFont typeface="Arial" pitchFamily="34" charset="0"/>
              <a:buChar char="•"/>
            </a:pPr>
            <a:r>
              <a:rPr lang="pt-BR" dirty="0"/>
              <a:t> Qual é o seu negócio?</a:t>
            </a:r>
          </a:p>
          <a:p>
            <a:pPr algn="just">
              <a:buFont typeface="Arial" pitchFamily="34" charset="0"/>
              <a:buChar char="•"/>
            </a:pPr>
            <a:r>
              <a:rPr lang="pt-BR" dirty="0"/>
              <a:t> Quem é o consumidor?</a:t>
            </a:r>
          </a:p>
          <a:p>
            <a:pPr algn="just">
              <a:buFont typeface="Arial" pitchFamily="34" charset="0"/>
              <a:buChar char="•"/>
            </a:pPr>
            <a:r>
              <a:rPr lang="pt-BR" dirty="0"/>
              <a:t> O que é valor para o consumidor?</a:t>
            </a:r>
          </a:p>
          <a:p>
            <a:pPr algn="just">
              <a:buFont typeface="Arial" pitchFamily="34" charset="0"/>
              <a:buChar char="•"/>
            </a:pPr>
            <a:r>
              <a:rPr lang="pt-BR" dirty="0"/>
              <a:t> O que é importante para os empregados, fornecedores, sócios, comunidade, etc.</a:t>
            </a:r>
          </a:p>
          <a:p>
            <a:pPr algn="just">
              <a:buFont typeface="Arial" pitchFamily="34" charset="0"/>
              <a:buChar char="•"/>
            </a:pPr>
            <a:endParaRPr lang="pt-BR" dirty="0"/>
          </a:p>
          <a:p>
            <a:pPr algn="just"/>
            <a:r>
              <a:rPr lang="pt-BR" dirty="0"/>
              <a:t>Veja alguns exemplos de missão:</a:t>
            </a:r>
          </a:p>
          <a:p>
            <a:pPr algn="just"/>
            <a:endParaRPr lang="pt-BR" dirty="0"/>
          </a:p>
          <a:p>
            <a:pPr algn="just"/>
            <a:r>
              <a:rPr lang="pt-BR" b="1" dirty="0"/>
              <a:t>Empresa de alimentos. </a:t>
            </a:r>
            <a:r>
              <a:rPr lang="pt-BR" dirty="0"/>
              <a:t>Servir alimentos saborosos e de qualidade com rapidez e simpatia,</a:t>
            </a:r>
          </a:p>
          <a:p>
            <a:pPr algn="just"/>
            <a:r>
              <a:rPr lang="pt-BR" dirty="0"/>
              <a:t>em um ambiente limpo e agradável.</a:t>
            </a:r>
          </a:p>
          <a:p>
            <a:pPr algn="just"/>
            <a:endParaRPr lang="pt-BR" dirty="0"/>
          </a:p>
          <a:p>
            <a:pPr algn="just"/>
            <a:r>
              <a:rPr lang="pt-BR" b="1" dirty="0"/>
              <a:t>Locadora de veículos. </a:t>
            </a:r>
            <a:r>
              <a:rPr lang="pt-BR" dirty="0"/>
              <a:t>Oferecer soluções em transporte, por meio do aluguel de carros,</a:t>
            </a:r>
          </a:p>
          <a:p>
            <a:pPr algn="just"/>
            <a:r>
              <a:rPr lang="pt-BR" dirty="0"/>
              <a:t>buscando a excelência.</a:t>
            </a:r>
          </a:p>
          <a:p>
            <a:pPr algn="just"/>
            <a:endParaRPr lang="pt-BR" dirty="0"/>
          </a:p>
          <a:p>
            <a:pPr algn="just"/>
            <a:r>
              <a:rPr lang="pt-BR" b="1" dirty="0"/>
              <a:t>Hospital</a:t>
            </a:r>
            <a:r>
              <a:rPr lang="pt-BR" dirty="0"/>
              <a:t>. Promover a melhoria da qualidade de vida e satisfação das pessoas, praticando a</a:t>
            </a:r>
          </a:p>
          <a:p>
            <a:pPr algn="just"/>
            <a:r>
              <a:rPr lang="pt-BR" dirty="0"/>
              <a:t>melhor medicina, por meio de uma organização hospitalar autossustentável.</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476672"/>
            <a:ext cx="9144000" cy="5632311"/>
          </a:xfrm>
          <a:prstGeom prst="rect">
            <a:avLst/>
          </a:prstGeom>
        </p:spPr>
        <p:txBody>
          <a:bodyPr wrap="square">
            <a:spAutoFit/>
          </a:bodyPr>
          <a:lstStyle/>
          <a:p>
            <a:r>
              <a:rPr lang="pt-BR" u="sng" dirty="0"/>
              <a:t>Setores de atividade</a:t>
            </a:r>
          </a:p>
          <a:p>
            <a:endParaRPr lang="pt-BR" dirty="0"/>
          </a:p>
          <a:p>
            <a:r>
              <a:rPr lang="pt-BR" dirty="0"/>
              <a:t>Indústria</a:t>
            </a:r>
          </a:p>
          <a:p>
            <a:r>
              <a:rPr lang="pt-BR" dirty="0"/>
              <a:t>Comércio</a:t>
            </a:r>
          </a:p>
          <a:p>
            <a:r>
              <a:rPr lang="pt-BR" dirty="0"/>
              <a:t>Serviço</a:t>
            </a:r>
          </a:p>
          <a:p>
            <a:endParaRPr lang="pt-BR" dirty="0"/>
          </a:p>
          <a:p>
            <a:endParaRPr lang="pt-BR" dirty="0"/>
          </a:p>
          <a:p>
            <a:r>
              <a:rPr lang="pt-BR" u="sng" dirty="0"/>
              <a:t>Forma Jurídica</a:t>
            </a:r>
          </a:p>
          <a:p>
            <a:endParaRPr lang="pt-BR" dirty="0"/>
          </a:p>
          <a:p>
            <a:r>
              <a:rPr lang="pt-BR" dirty="0"/>
              <a:t>Empresa Individual </a:t>
            </a:r>
          </a:p>
          <a:p>
            <a:r>
              <a:rPr lang="pt-BR" dirty="0"/>
              <a:t>Sociedade Limitada   </a:t>
            </a:r>
          </a:p>
          <a:p>
            <a:endParaRPr lang="pt-BR" dirty="0"/>
          </a:p>
          <a:p>
            <a:endParaRPr lang="pt-BR" dirty="0"/>
          </a:p>
          <a:p>
            <a:r>
              <a:rPr lang="pt-BR" u="sng" dirty="0"/>
              <a:t>Enquadramento tributário</a:t>
            </a:r>
          </a:p>
          <a:p>
            <a:endParaRPr lang="pt-BR" dirty="0"/>
          </a:p>
          <a:p>
            <a:r>
              <a:rPr lang="pt-BR" dirty="0"/>
              <a:t>MICROEMPREENDEDOR INDIVIDUAL – MEI</a:t>
            </a:r>
          </a:p>
          <a:p>
            <a:r>
              <a:rPr lang="pt-BR" dirty="0"/>
              <a:t>SIMPLES NACIONAL</a:t>
            </a:r>
          </a:p>
          <a:p>
            <a:r>
              <a:rPr lang="pt-BR" dirty="0"/>
              <a:t>LUCRO PRESUMIDO</a:t>
            </a:r>
          </a:p>
          <a:p>
            <a:r>
              <a:rPr lang="pt-BR" dirty="0"/>
              <a:t>LUCRO REAL</a:t>
            </a:r>
          </a:p>
          <a:p>
            <a:endParaRPr lang="pt-BR" dirty="0"/>
          </a:p>
        </p:txBody>
      </p:sp>
      <p:sp>
        <p:nvSpPr>
          <p:cNvPr id="4" name="Retângulo 3"/>
          <p:cNvSpPr/>
          <p:nvPr/>
        </p:nvSpPr>
        <p:spPr>
          <a:xfrm>
            <a:off x="1547664" y="1124744"/>
            <a:ext cx="216024" cy="1440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Retângulo 4"/>
          <p:cNvSpPr/>
          <p:nvPr/>
        </p:nvSpPr>
        <p:spPr>
          <a:xfrm>
            <a:off x="1547664" y="1412776"/>
            <a:ext cx="216024" cy="1440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Retângulo 5"/>
          <p:cNvSpPr/>
          <p:nvPr/>
        </p:nvSpPr>
        <p:spPr>
          <a:xfrm>
            <a:off x="1547664" y="1700808"/>
            <a:ext cx="216024" cy="1440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tângulo 7"/>
          <p:cNvSpPr/>
          <p:nvPr/>
        </p:nvSpPr>
        <p:spPr>
          <a:xfrm>
            <a:off x="2033972" y="3068960"/>
            <a:ext cx="216024" cy="1440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Retângulo 8"/>
          <p:cNvSpPr/>
          <p:nvPr/>
        </p:nvSpPr>
        <p:spPr>
          <a:xfrm>
            <a:off x="2033972" y="3349618"/>
            <a:ext cx="216024" cy="1440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Retângulo 10"/>
          <p:cNvSpPr/>
          <p:nvPr/>
        </p:nvSpPr>
        <p:spPr>
          <a:xfrm>
            <a:off x="4211961" y="4725144"/>
            <a:ext cx="216024" cy="1440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Retângulo 11"/>
          <p:cNvSpPr/>
          <p:nvPr/>
        </p:nvSpPr>
        <p:spPr>
          <a:xfrm>
            <a:off x="2157998" y="4976702"/>
            <a:ext cx="216024" cy="1440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Retângulo 12"/>
          <p:cNvSpPr/>
          <p:nvPr/>
        </p:nvSpPr>
        <p:spPr>
          <a:xfrm>
            <a:off x="2149757" y="5257360"/>
            <a:ext cx="216024" cy="1440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6146" name="Picture 2"/>
          <p:cNvPicPr>
            <a:picLocks noChangeAspect="1" noChangeArrowheads="1"/>
          </p:cNvPicPr>
          <p:nvPr/>
        </p:nvPicPr>
        <p:blipFill>
          <a:blip r:embed="rId2" cstate="print"/>
          <a:srcRect/>
          <a:stretch>
            <a:fillRect/>
          </a:stretch>
        </p:blipFill>
        <p:spPr bwMode="auto">
          <a:xfrm>
            <a:off x="4804955" y="2348880"/>
            <a:ext cx="3960440" cy="4032448"/>
          </a:xfrm>
          <a:prstGeom prst="rect">
            <a:avLst/>
          </a:prstGeom>
          <a:noFill/>
          <a:ln w="9525">
            <a:noFill/>
            <a:miter lim="800000"/>
            <a:headEnd/>
            <a:tailEnd/>
          </a:ln>
        </p:spPr>
      </p:pic>
      <p:sp>
        <p:nvSpPr>
          <p:cNvPr id="3" name="Retângulo 2">
            <a:extLst>
              <a:ext uri="{FF2B5EF4-FFF2-40B4-BE49-F238E27FC236}">
                <a16:creationId xmlns:a16="http://schemas.microsoft.com/office/drawing/2014/main" id="{8A1C4D61-E520-C261-C751-01C097EF56DE}"/>
              </a:ext>
            </a:extLst>
          </p:cNvPr>
          <p:cNvSpPr/>
          <p:nvPr/>
        </p:nvSpPr>
        <p:spPr>
          <a:xfrm>
            <a:off x="2157998" y="5515297"/>
            <a:ext cx="216024" cy="1440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0"/>
            <a:ext cx="9144000" cy="6740307"/>
          </a:xfrm>
          <a:prstGeom prst="rect">
            <a:avLst/>
          </a:prstGeom>
        </p:spPr>
        <p:txBody>
          <a:bodyPr wrap="square">
            <a:spAutoFit/>
          </a:bodyPr>
          <a:lstStyle/>
          <a:p>
            <a:r>
              <a:rPr lang="pt-BR" u="sng" dirty="0"/>
              <a:t>Enquadramento tributário </a:t>
            </a:r>
            <a:r>
              <a:rPr lang="pt-BR" dirty="0"/>
              <a:t>- O que é e como fazer:</a:t>
            </a:r>
          </a:p>
          <a:p>
            <a:endParaRPr lang="pt-BR" dirty="0"/>
          </a:p>
          <a:p>
            <a:pPr algn="just"/>
            <a:r>
              <a:rPr lang="pt-BR" dirty="0"/>
              <a:t>Os pequenos negócios podem optar por uma destas formas para o recolhimento dos tributos: </a:t>
            </a:r>
            <a:r>
              <a:rPr lang="pt-BR" b="1" dirty="0"/>
              <a:t>MICROEMPREENDEDOR INDIVIDUAL, SIMPLES NACIONAL, LUCRO PRESUMIDO ou LUCRO REAL.</a:t>
            </a:r>
          </a:p>
          <a:p>
            <a:endParaRPr lang="pt-BR" b="1" dirty="0"/>
          </a:p>
          <a:p>
            <a:pPr algn="just"/>
            <a:r>
              <a:rPr lang="pt-BR" dirty="0"/>
              <a:t>O </a:t>
            </a:r>
            <a:r>
              <a:rPr lang="pt-BR" b="1" dirty="0"/>
              <a:t>Microempreendedor Individual (MEI) </a:t>
            </a:r>
            <a:r>
              <a:rPr lang="pt-BR" dirty="0"/>
              <a:t>é o empresário individual com receita bruta/ano de até </a:t>
            </a:r>
          </a:p>
          <a:p>
            <a:pPr algn="just"/>
            <a:r>
              <a:rPr lang="pt-BR" dirty="0"/>
              <a:t>R$ 81.000,00, que tenha um empregado legal que ganhe salário mínimo ou o salário da respectiva categoria profissional, bem como não possua mais de um estabelecimento, nem participe de outra empresa como titular, sócio ou administrador. Nesta modalidade, o recolhimento dos impostos e contribuições é feito em valores fixos mensais, para comércio, indústria ou serviço.</a:t>
            </a:r>
          </a:p>
          <a:p>
            <a:pPr algn="just"/>
            <a:r>
              <a:rPr lang="pt-BR" dirty="0"/>
              <a:t>O </a:t>
            </a:r>
            <a:r>
              <a:rPr lang="pt-BR" b="1" dirty="0"/>
              <a:t>Simples Nacional </a:t>
            </a:r>
            <a:r>
              <a:rPr lang="pt-BR" dirty="0"/>
              <a:t>é destinado às empresas que se beneficiarão da simplificação na cobrança e no recolhimento dos tributos. O enquadramento no Simples está sujeito à aprovação da Receita Federal e leva em consideração a atividade e a estimativa de faturamento. </a:t>
            </a:r>
          </a:p>
          <a:p>
            <a:pPr algn="just"/>
            <a:r>
              <a:rPr lang="pt-BR" dirty="0"/>
              <a:t>Já no </a:t>
            </a:r>
            <a:r>
              <a:rPr lang="pt-BR" b="1" dirty="0"/>
              <a:t>Lucro Presumido ou Lucro Real, </a:t>
            </a:r>
            <a:r>
              <a:rPr lang="pt-BR" dirty="0"/>
              <a:t>as empresas recolhem os tributos da forma convencional, cumprindo todos os requisitos previstos em lei para cada tributo.</a:t>
            </a:r>
          </a:p>
          <a:p>
            <a:endParaRPr lang="pt-BR" dirty="0"/>
          </a:p>
          <a:p>
            <a:r>
              <a:rPr lang="pt-BR" dirty="0"/>
              <a:t>Além dos tributos federais, no Lucro Presumido ou Real, podem ser devidos impostos e contribuições para o governo estadual (ICMS) e municipal (ISS).</a:t>
            </a:r>
          </a:p>
          <a:p>
            <a:endParaRPr lang="pt-BR" dirty="0"/>
          </a:p>
          <a:p>
            <a:r>
              <a:rPr lang="pt-BR" b="1" dirty="0">
                <a:solidFill>
                  <a:srgbClr val="FF0000"/>
                </a:solidFill>
              </a:rPr>
              <a:t>Fique de olho</a:t>
            </a:r>
          </a:p>
          <a:p>
            <a:r>
              <a:rPr lang="pt-BR" dirty="0"/>
              <a:t>Busque informações junto a um contabilista sobre os tributos devidos, suas alíquotas e possíveis benefícios fiscais.</a:t>
            </a:r>
          </a:p>
        </p:txBody>
      </p:sp>
      <p:sp>
        <p:nvSpPr>
          <p:cNvPr id="3" name="Retângulo 2"/>
          <p:cNvSpPr/>
          <p:nvPr/>
        </p:nvSpPr>
        <p:spPr>
          <a:xfrm>
            <a:off x="0" y="5805264"/>
            <a:ext cx="9144000" cy="864096"/>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260648"/>
            <a:ext cx="9144000" cy="4801314"/>
          </a:xfrm>
          <a:prstGeom prst="rect">
            <a:avLst/>
          </a:prstGeom>
        </p:spPr>
        <p:txBody>
          <a:bodyPr wrap="square">
            <a:spAutoFit/>
          </a:bodyPr>
          <a:lstStyle/>
          <a:p>
            <a:r>
              <a:rPr lang="pt-BR" u="sng" dirty="0"/>
              <a:t>Capital Social</a:t>
            </a:r>
          </a:p>
          <a:p>
            <a:endParaRPr lang="pt-BR" u="sng" dirty="0"/>
          </a:p>
          <a:p>
            <a:r>
              <a:rPr lang="pt-BR" dirty="0"/>
              <a:t>Nome dos Sócios                                                     Valor (R$)                    % de participação</a:t>
            </a:r>
          </a:p>
          <a:p>
            <a:r>
              <a:rPr lang="pt-BR" dirty="0"/>
              <a:t>Sócio 1  ______________________________           _________                      _____</a:t>
            </a:r>
          </a:p>
          <a:p>
            <a:r>
              <a:rPr lang="pt-BR" dirty="0"/>
              <a:t>Sócio 2  ______________________________           _________                      _____</a:t>
            </a:r>
          </a:p>
          <a:p>
            <a:r>
              <a:rPr lang="pt-BR" b="1" dirty="0"/>
              <a:t>                                                                                                                          100 %</a:t>
            </a:r>
          </a:p>
          <a:p>
            <a:endParaRPr lang="pt-BR" b="1" dirty="0"/>
          </a:p>
          <a:p>
            <a:endParaRPr lang="pt-BR" b="1" dirty="0"/>
          </a:p>
          <a:p>
            <a:endParaRPr lang="pt-BR" b="1" dirty="0"/>
          </a:p>
          <a:p>
            <a:endParaRPr lang="pt-BR" b="1" dirty="0"/>
          </a:p>
          <a:p>
            <a:r>
              <a:rPr lang="pt-BR" u="sng" dirty="0"/>
              <a:t>Fonte de recursos</a:t>
            </a:r>
          </a:p>
          <a:p>
            <a:endParaRPr lang="pt-BR" u="sng" dirty="0"/>
          </a:p>
          <a:p>
            <a:r>
              <a:rPr lang="pt-BR" dirty="0"/>
              <a:t>Descreva qual a origem dos recursos necessários para a abertura da empresa.</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descr="Texto&#10;&#10;Descrição gerada automaticamente">
            <a:extLst>
              <a:ext uri="{FF2B5EF4-FFF2-40B4-BE49-F238E27FC236}">
                <a16:creationId xmlns:a16="http://schemas.microsoft.com/office/drawing/2014/main" id="{3DDFDA30-B7A2-8B8B-4B58-814FB3248CC0}"/>
              </a:ext>
            </a:extLst>
          </p:cNvPr>
          <p:cNvPicPr>
            <a:picLocks noChangeAspect="1"/>
          </p:cNvPicPr>
          <p:nvPr/>
        </p:nvPicPr>
        <p:blipFill>
          <a:blip r:embed="rId2"/>
          <a:stretch>
            <a:fillRect/>
          </a:stretch>
        </p:blipFill>
        <p:spPr>
          <a:xfrm>
            <a:off x="1691680" y="404664"/>
            <a:ext cx="5400040" cy="1783080"/>
          </a:xfrm>
          <a:prstGeom prst="rect">
            <a:avLst/>
          </a:prstGeom>
        </p:spPr>
      </p:pic>
      <p:pic>
        <p:nvPicPr>
          <p:cNvPr id="3" name="Imagem 2" descr="Diagrama, Desenho técnico&#10;&#10;Descrição gerada automaticamente">
            <a:extLst>
              <a:ext uri="{FF2B5EF4-FFF2-40B4-BE49-F238E27FC236}">
                <a16:creationId xmlns:a16="http://schemas.microsoft.com/office/drawing/2014/main" id="{A7CCD400-ACAF-D7B1-31A9-5BD29F17DF3A}"/>
              </a:ext>
            </a:extLst>
          </p:cNvPr>
          <p:cNvPicPr>
            <a:picLocks noChangeAspect="1"/>
          </p:cNvPicPr>
          <p:nvPr/>
        </p:nvPicPr>
        <p:blipFill>
          <a:blip r:embed="rId3"/>
          <a:stretch>
            <a:fillRect/>
          </a:stretch>
        </p:blipFill>
        <p:spPr>
          <a:xfrm>
            <a:off x="539552" y="2420888"/>
            <a:ext cx="7416824" cy="4277423"/>
          </a:xfrm>
          <a:prstGeom prst="rect">
            <a:avLst/>
          </a:prstGeom>
        </p:spPr>
      </p:pic>
    </p:spTree>
    <p:extLst>
      <p:ext uri="{BB962C8B-B14F-4D97-AF65-F5344CB8AC3E}">
        <p14:creationId xmlns:p14="http://schemas.microsoft.com/office/powerpoint/2010/main" val="3106556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58847"/>
            <a:ext cx="9144000" cy="7294305"/>
          </a:xfrm>
          <a:prstGeom prst="rect">
            <a:avLst/>
          </a:prstGeom>
        </p:spPr>
        <p:txBody>
          <a:bodyPr wrap="square">
            <a:spAutoFit/>
          </a:bodyPr>
          <a:lstStyle/>
          <a:p>
            <a:r>
              <a:rPr lang="pt-BR" b="1" dirty="0"/>
              <a:t>Análise de Mercado</a:t>
            </a:r>
          </a:p>
          <a:p>
            <a:endParaRPr lang="pt-BR" dirty="0"/>
          </a:p>
          <a:p>
            <a:pPr algn="just"/>
            <a:r>
              <a:rPr lang="pt-BR" dirty="0"/>
              <a:t>Estudo dos clientes - O que é e como fazer:</a:t>
            </a:r>
          </a:p>
          <a:p>
            <a:pPr algn="just"/>
            <a:endParaRPr lang="pt-BR" dirty="0"/>
          </a:p>
          <a:p>
            <a:pPr algn="just"/>
            <a:r>
              <a:rPr lang="pt-BR" dirty="0"/>
              <a:t>      Esta é uma das etapas mais importantes da elaboração do seu plano. Afinal, sem clientes</a:t>
            </a:r>
          </a:p>
          <a:p>
            <a:pPr algn="just"/>
            <a:r>
              <a:rPr lang="pt-BR" dirty="0"/>
              <a:t>não há negócios. Os clientes não compram apenas produtos, mas soluções para algo que</a:t>
            </a:r>
          </a:p>
          <a:p>
            <a:pPr algn="just"/>
            <a:r>
              <a:rPr lang="pt-BR" dirty="0"/>
              <a:t>precisam ou desejam. Você pode identificar essas soluções se conhecê-los melhor. Para isso,</a:t>
            </a:r>
          </a:p>
          <a:p>
            <a:pPr algn="just"/>
            <a:r>
              <a:rPr lang="pt-BR" dirty="0"/>
              <a:t>responda às perguntas e siga os passos a seguir:</a:t>
            </a:r>
          </a:p>
          <a:p>
            <a:endParaRPr lang="pt-BR" b="1" dirty="0"/>
          </a:p>
          <a:p>
            <a:r>
              <a:rPr lang="pt-BR" b="1" dirty="0"/>
              <a:t>Quem é a sua persona:</a:t>
            </a:r>
          </a:p>
          <a:p>
            <a:pPr>
              <a:buFont typeface="Arial" pitchFamily="34" charset="0"/>
              <a:buChar char="•"/>
            </a:pPr>
            <a:r>
              <a:rPr lang="pt-BR" dirty="0"/>
              <a:t> Nome</a:t>
            </a:r>
          </a:p>
          <a:p>
            <a:pPr>
              <a:buFont typeface="Arial" pitchFamily="34" charset="0"/>
              <a:buChar char="•"/>
            </a:pPr>
            <a:r>
              <a:rPr lang="pt-BR" dirty="0"/>
              <a:t> Idade</a:t>
            </a:r>
          </a:p>
          <a:p>
            <a:pPr>
              <a:buFont typeface="Arial" pitchFamily="34" charset="0"/>
              <a:buChar char="•"/>
            </a:pPr>
            <a:r>
              <a:rPr lang="pt-BR" dirty="0"/>
              <a:t> Sexo </a:t>
            </a:r>
          </a:p>
          <a:p>
            <a:pPr>
              <a:buFont typeface="Arial" pitchFamily="34" charset="0"/>
              <a:buChar char="•"/>
            </a:pPr>
            <a:r>
              <a:rPr lang="pt-BR" dirty="0"/>
              <a:t> Estado civil</a:t>
            </a:r>
          </a:p>
          <a:p>
            <a:pPr>
              <a:buFont typeface="Arial" pitchFamily="34" charset="0"/>
              <a:buChar char="•"/>
            </a:pPr>
            <a:r>
              <a:rPr lang="pt-BR" dirty="0"/>
              <a:t> Faz o quê</a:t>
            </a:r>
          </a:p>
          <a:p>
            <a:pPr>
              <a:buFont typeface="Arial" pitchFamily="34" charset="0"/>
              <a:buChar char="•"/>
            </a:pPr>
            <a:r>
              <a:rPr lang="pt-BR" dirty="0"/>
              <a:t> Quanto ganha</a:t>
            </a:r>
          </a:p>
          <a:p>
            <a:pPr>
              <a:buFont typeface="Arial" pitchFamily="34" charset="0"/>
              <a:buChar char="•"/>
            </a:pPr>
            <a:r>
              <a:rPr lang="pt-BR" dirty="0"/>
              <a:t> Qual o nível escolar</a:t>
            </a:r>
          </a:p>
          <a:p>
            <a:pPr>
              <a:buFont typeface="Arial" pitchFamily="34" charset="0"/>
              <a:buChar char="•"/>
            </a:pPr>
            <a:r>
              <a:rPr lang="pt-BR" dirty="0"/>
              <a:t> Onde mora</a:t>
            </a:r>
          </a:p>
          <a:p>
            <a:pPr>
              <a:buFont typeface="Arial" pitchFamily="34" charset="0"/>
              <a:buChar char="•"/>
            </a:pPr>
            <a:r>
              <a:rPr lang="pt-BR" dirty="0"/>
              <a:t> Estilo de vida</a:t>
            </a:r>
          </a:p>
          <a:p>
            <a:pPr>
              <a:buFont typeface="Arial" pitchFamily="34" charset="0"/>
              <a:buChar char="•"/>
            </a:pPr>
            <a:r>
              <a:rPr lang="pt-BR" dirty="0"/>
              <a:t> Interesses</a:t>
            </a:r>
          </a:p>
          <a:p>
            <a:pPr>
              <a:buFont typeface="Arial" pitchFamily="34" charset="0"/>
              <a:buChar char="•"/>
            </a:pPr>
            <a:r>
              <a:rPr lang="pt-BR" dirty="0"/>
              <a:t> Personalidade</a:t>
            </a:r>
          </a:p>
          <a:p>
            <a:pPr>
              <a:buFont typeface="Arial" pitchFamily="34" charset="0"/>
              <a:buChar char="•"/>
            </a:pPr>
            <a:r>
              <a:rPr lang="pt-BR" dirty="0"/>
              <a:t> Hábitos de consumo</a:t>
            </a:r>
          </a:p>
          <a:p>
            <a:pPr>
              <a:buFont typeface="Arial" pitchFamily="34" charset="0"/>
              <a:buChar char="•"/>
            </a:pPr>
            <a:endParaRPr lang="pt-BR" dirty="0"/>
          </a:p>
          <a:p>
            <a:endParaRPr lang="pt-BR" dirty="0"/>
          </a:p>
          <a:p>
            <a:endParaRPr lang="pt-BR" dirty="0"/>
          </a:p>
        </p:txBody>
      </p:sp>
      <p:sp>
        <p:nvSpPr>
          <p:cNvPr id="3" name="Retângulo 2"/>
          <p:cNvSpPr/>
          <p:nvPr/>
        </p:nvSpPr>
        <p:spPr>
          <a:xfrm>
            <a:off x="0" y="2492896"/>
            <a:ext cx="9144000" cy="400506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58847"/>
            <a:ext cx="9144000" cy="1477328"/>
          </a:xfrm>
          <a:prstGeom prst="rect">
            <a:avLst/>
          </a:prstGeom>
        </p:spPr>
        <p:txBody>
          <a:bodyPr wrap="square">
            <a:spAutoFit/>
          </a:bodyPr>
          <a:lstStyle/>
          <a:p>
            <a:r>
              <a:rPr lang="pt-BR" b="1" dirty="0"/>
              <a:t>Análise de Mercado</a:t>
            </a:r>
          </a:p>
          <a:p>
            <a:pPr algn="just"/>
            <a:r>
              <a:rPr lang="pt-BR" dirty="0"/>
              <a:t>Estudo dos clientes:</a:t>
            </a:r>
          </a:p>
          <a:p>
            <a:pPr algn="just"/>
            <a:endParaRPr lang="pt-BR" dirty="0"/>
          </a:p>
          <a:p>
            <a:pPr algn="just"/>
            <a:r>
              <a:rPr lang="pt-BR" dirty="0"/>
              <a:t>      </a:t>
            </a:r>
          </a:p>
          <a:p>
            <a:endParaRPr lang="pt-BR" dirty="0"/>
          </a:p>
        </p:txBody>
      </p:sp>
      <p:sp>
        <p:nvSpPr>
          <p:cNvPr id="4" name="Retângulo 3"/>
          <p:cNvSpPr/>
          <p:nvPr/>
        </p:nvSpPr>
        <p:spPr>
          <a:xfrm>
            <a:off x="0" y="948690"/>
            <a:ext cx="9144000" cy="5909310"/>
          </a:xfrm>
          <a:prstGeom prst="rect">
            <a:avLst/>
          </a:prstGeom>
        </p:spPr>
        <p:txBody>
          <a:bodyPr wrap="square">
            <a:spAutoFit/>
          </a:bodyPr>
          <a:lstStyle/>
          <a:p>
            <a:r>
              <a:rPr lang="pt-BR" b="1" dirty="0"/>
              <a:t>Identificando os interesses e comportamentos dos clientes.</a:t>
            </a:r>
          </a:p>
          <a:p>
            <a:pPr>
              <a:buFont typeface="Arial" pitchFamily="34" charset="0"/>
              <a:buChar char="•"/>
            </a:pPr>
            <a:r>
              <a:rPr lang="pt-BR" dirty="0"/>
              <a:t> Que quantidade e com qual frequência compram esse tipo de produto ou serviço?</a:t>
            </a:r>
          </a:p>
          <a:p>
            <a:pPr>
              <a:buFont typeface="Arial" pitchFamily="34" charset="0"/>
              <a:buChar char="•"/>
            </a:pPr>
            <a:r>
              <a:rPr lang="pt-BR" dirty="0"/>
              <a:t> Onde costumam comprar?</a:t>
            </a:r>
          </a:p>
          <a:p>
            <a:pPr>
              <a:buFont typeface="Arial" pitchFamily="34" charset="0"/>
              <a:buChar char="•"/>
            </a:pPr>
            <a:r>
              <a:rPr lang="pt-BR" dirty="0"/>
              <a:t> Que preço pagam atualmente por esse produto ou serviço similar?</a:t>
            </a:r>
          </a:p>
          <a:p>
            <a:pPr>
              <a:buFont typeface="Arial" pitchFamily="34" charset="0"/>
              <a:buChar char="•"/>
            </a:pPr>
            <a:endParaRPr lang="pt-BR" dirty="0"/>
          </a:p>
          <a:p>
            <a:r>
              <a:rPr lang="pt-BR" b="1" dirty="0"/>
              <a:t>Identificando o que leva essas pessoas a comprar.</a:t>
            </a:r>
          </a:p>
          <a:p>
            <a:pPr>
              <a:buFont typeface="Arial" pitchFamily="34" charset="0"/>
              <a:buChar char="•"/>
            </a:pPr>
            <a:r>
              <a:rPr lang="pt-BR" dirty="0"/>
              <a:t> O preço?</a:t>
            </a:r>
          </a:p>
          <a:p>
            <a:pPr>
              <a:buFont typeface="Arial" pitchFamily="34" charset="0"/>
              <a:buChar char="•"/>
            </a:pPr>
            <a:r>
              <a:rPr lang="pt-BR" dirty="0"/>
              <a:t> A qualidade dos produtos e/ou serviços?</a:t>
            </a:r>
          </a:p>
          <a:p>
            <a:pPr>
              <a:buFont typeface="Arial" pitchFamily="34" charset="0"/>
              <a:buChar char="•"/>
            </a:pPr>
            <a:r>
              <a:rPr lang="pt-BR" dirty="0"/>
              <a:t> A marca?</a:t>
            </a:r>
          </a:p>
          <a:p>
            <a:pPr>
              <a:buFont typeface="Arial" pitchFamily="34" charset="0"/>
              <a:buChar char="•"/>
            </a:pPr>
            <a:r>
              <a:rPr lang="pt-BR" dirty="0"/>
              <a:t> O prazo de entrega?</a:t>
            </a:r>
          </a:p>
          <a:p>
            <a:pPr>
              <a:buFont typeface="Arial" pitchFamily="34" charset="0"/>
              <a:buChar char="•"/>
            </a:pPr>
            <a:r>
              <a:rPr lang="pt-BR" dirty="0"/>
              <a:t> O prazo de pagamento?</a:t>
            </a:r>
          </a:p>
          <a:p>
            <a:pPr>
              <a:buFont typeface="Arial" pitchFamily="34" charset="0"/>
              <a:buChar char="•"/>
            </a:pPr>
            <a:r>
              <a:rPr lang="pt-BR" dirty="0"/>
              <a:t> O atendimento da empresa?</a:t>
            </a:r>
          </a:p>
          <a:p>
            <a:pPr>
              <a:buFont typeface="Arial" pitchFamily="34" charset="0"/>
              <a:buChar char="•"/>
            </a:pPr>
            <a:endParaRPr lang="pt-BR" dirty="0"/>
          </a:p>
          <a:p>
            <a:r>
              <a:rPr lang="pt-BR" b="1" dirty="0"/>
              <a:t>Identificando onde estão os seus clientes.</a:t>
            </a:r>
          </a:p>
          <a:p>
            <a:pPr>
              <a:buFont typeface="Arial" pitchFamily="34" charset="0"/>
              <a:buChar char="•"/>
            </a:pPr>
            <a:r>
              <a:rPr lang="pt-BR" dirty="0"/>
              <a:t> Qual o tamanho do mercado em que você irá atuar?</a:t>
            </a:r>
          </a:p>
          <a:p>
            <a:pPr>
              <a:buFont typeface="Arial" pitchFamily="34" charset="0"/>
              <a:buChar char="•"/>
            </a:pPr>
            <a:r>
              <a:rPr lang="pt-BR" dirty="0"/>
              <a:t> É apenas sua rua?</a:t>
            </a:r>
          </a:p>
          <a:p>
            <a:pPr>
              <a:buFont typeface="Arial" pitchFamily="34" charset="0"/>
              <a:buChar char="•"/>
            </a:pPr>
            <a:r>
              <a:rPr lang="pt-BR" dirty="0"/>
              <a:t> O seu bairro?</a:t>
            </a:r>
          </a:p>
          <a:p>
            <a:pPr>
              <a:buFont typeface="Arial" pitchFamily="34" charset="0"/>
              <a:buChar char="•"/>
            </a:pPr>
            <a:r>
              <a:rPr lang="pt-BR" dirty="0"/>
              <a:t> Sua cidade?</a:t>
            </a:r>
          </a:p>
          <a:p>
            <a:pPr>
              <a:buFont typeface="Arial" pitchFamily="34" charset="0"/>
              <a:buChar char="•"/>
            </a:pPr>
            <a:r>
              <a:rPr lang="pt-BR" dirty="0"/>
              <a:t> Todo o Estado?</a:t>
            </a:r>
          </a:p>
          <a:p>
            <a:pPr>
              <a:buFont typeface="Arial" pitchFamily="34" charset="0"/>
              <a:buChar char="•"/>
            </a:pPr>
            <a:r>
              <a:rPr lang="pt-BR" dirty="0"/>
              <a:t> O País todo ou outros países?</a:t>
            </a:r>
          </a:p>
          <a:p>
            <a:pPr>
              <a:buFont typeface="Arial" pitchFamily="34" charset="0"/>
              <a:buChar char="•"/>
            </a:pPr>
            <a:r>
              <a:rPr lang="pt-BR" dirty="0"/>
              <a:t> Seus clientes encontrarão sua empresa com facilidade?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260648"/>
            <a:ext cx="9144000" cy="2862322"/>
          </a:xfrm>
          <a:prstGeom prst="rect">
            <a:avLst/>
          </a:prstGeom>
        </p:spPr>
        <p:txBody>
          <a:bodyPr wrap="square">
            <a:spAutoFit/>
          </a:bodyPr>
          <a:lstStyle/>
          <a:p>
            <a:r>
              <a:rPr lang="pt-BR" b="1" dirty="0">
                <a:solidFill>
                  <a:srgbClr val="FF0000"/>
                </a:solidFill>
              </a:rPr>
              <a:t>Fique de olho</a:t>
            </a:r>
          </a:p>
          <a:p>
            <a:endParaRPr lang="pt-BR" dirty="0"/>
          </a:p>
          <a:p>
            <a:r>
              <a:rPr lang="pt-BR" dirty="0"/>
              <a:t>   Uma dica é escolher apenas uma parte do mercado para atender. Encontre um grupo de pessoas parecidas e trate-as de maneira especial. Um exemplo desta estratégia é uma loja de roupas que se especializa em atender crianças ou uma confeitaria que fabrica sobremesas saudáveis. Uma empresa é viável quando tem clientes em quantidade e com poder de compra suficiente para realizar vendas que cubram as despesas, gerando lucro. Você pode utilizar diversas técnicas para pesquisar seus consumidores. Essas técnicas vão desde a aplicação de questionários, entrevistas e conversas informais com clientes potenciais, à observação nos concorrentes.</a:t>
            </a:r>
          </a:p>
        </p:txBody>
      </p:sp>
      <p:sp>
        <p:nvSpPr>
          <p:cNvPr id="3" name="Retângulo 2"/>
          <p:cNvSpPr/>
          <p:nvPr/>
        </p:nvSpPr>
        <p:spPr>
          <a:xfrm>
            <a:off x="0" y="260648"/>
            <a:ext cx="9144000" cy="288032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026" name="Picture 2"/>
          <p:cNvPicPr>
            <a:picLocks noChangeAspect="1" noChangeArrowheads="1"/>
          </p:cNvPicPr>
          <p:nvPr/>
        </p:nvPicPr>
        <p:blipFill>
          <a:blip r:embed="rId2" cstate="print"/>
          <a:srcRect/>
          <a:stretch>
            <a:fillRect/>
          </a:stretch>
        </p:blipFill>
        <p:spPr bwMode="auto">
          <a:xfrm>
            <a:off x="2627784" y="3284984"/>
            <a:ext cx="3816424" cy="3384376"/>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28755"/>
            <a:ext cx="9144000" cy="6894195"/>
          </a:xfrm>
          <a:prstGeom prst="rect">
            <a:avLst/>
          </a:prstGeom>
        </p:spPr>
        <p:txBody>
          <a:bodyPr wrap="square">
            <a:spAutoFit/>
          </a:bodyPr>
          <a:lstStyle/>
          <a:p>
            <a:endParaRPr lang="pt-BR" dirty="0"/>
          </a:p>
          <a:p>
            <a:endParaRPr lang="pt-BR" dirty="0"/>
          </a:p>
          <a:p>
            <a:pPr algn="ctr"/>
            <a:r>
              <a:rPr lang="pt-BR" b="1" dirty="0"/>
              <a:t>Plano de Negócio </a:t>
            </a:r>
          </a:p>
          <a:p>
            <a:r>
              <a:rPr lang="pt-BR" b="1" dirty="0"/>
              <a:t>Conteúdo Programático</a:t>
            </a:r>
          </a:p>
          <a:p>
            <a:endParaRPr lang="pt-BR" b="1" dirty="0"/>
          </a:p>
          <a:p>
            <a:pPr>
              <a:buFont typeface="Arial" pitchFamily="34" charset="0"/>
              <a:buChar char="•"/>
            </a:pPr>
            <a:r>
              <a:rPr lang="pt-BR" sz="1600" dirty="0"/>
              <a:t> O que é e para que serve.</a:t>
            </a:r>
          </a:p>
          <a:p>
            <a:pPr>
              <a:buFont typeface="Arial" pitchFamily="34" charset="0"/>
              <a:buChar char="•"/>
            </a:pPr>
            <a:r>
              <a:rPr lang="pt-BR" sz="1600" dirty="0"/>
              <a:t> Plano de Negócio – Seu Mapa de Percurso; objetivo e recomendações gerais.</a:t>
            </a:r>
          </a:p>
          <a:p>
            <a:pPr algn="just">
              <a:buFont typeface="Arial" pitchFamily="34" charset="0"/>
              <a:buChar char="•"/>
            </a:pPr>
            <a:r>
              <a:rPr lang="pt-BR" sz="1600" dirty="0"/>
              <a:t> Sumário Executivo: Resumo dos principais pontos do plano de negócio; dados dos empreendedores, experiência profissional e atribuições; dados do empreendimento; missão da empresa; setores de atividade; forma jurídica; enquadramento tributário: âmbito federal, estadual e  municipal; capital social; fonte de recursos.</a:t>
            </a:r>
          </a:p>
          <a:p>
            <a:pPr>
              <a:buFont typeface="Arial" pitchFamily="34" charset="0"/>
              <a:buChar char="•"/>
            </a:pPr>
            <a:r>
              <a:rPr lang="pt-BR" sz="1600" dirty="0"/>
              <a:t> Análise de Mercado: Estudo dos clientes, concorrentes e fornecedores.</a:t>
            </a:r>
          </a:p>
          <a:p>
            <a:pPr>
              <a:buFont typeface="Arial" pitchFamily="34" charset="0"/>
              <a:buChar char="•"/>
            </a:pPr>
            <a:r>
              <a:rPr lang="pt-BR" sz="1600" dirty="0"/>
              <a:t> Plano de </a:t>
            </a:r>
            <a:r>
              <a:rPr lang="pt-BR" sz="1600" i="1" dirty="0"/>
              <a:t>Marketing</a:t>
            </a:r>
            <a:r>
              <a:rPr lang="pt-BR" sz="1600" dirty="0"/>
              <a:t>: Descrição dos principais produtos e serviços; preço; estratégias promocionais;  estrutura de comercialização; localização do negócio.</a:t>
            </a:r>
          </a:p>
          <a:p>
            <a:pPr>
              <a:buFont typeface="Arial" pitchFamily="34" charset="0"/>
              <a:buChar char="•"/>
            </a:pPr>
            <a:r>
              <a:rPr lang="pt-BR" sz="1600" dirty="0"/>
              <a:t> Plano </a:t>
            </a:r>
            <a:r>
              <a:rPr lang="pt-BR" sz="1600" i="1" dirty="0"/>
              <a:t>Operacional</a:t>
            </a:r>
            <a:r>
              <a:rPr lang="pt-BR" sz="1600" dirty="0"/>
              <a:t>: Layout; capacidade produtiva/comercial/serviços; processos operacionais; necessidade de pessoal. </a:t>
            </a:r>
          </a:p>
          <a:p>
            <a:pPr algn="just">
              <a:buFont typeface="Arial" pitchFamily="34" charset="0"/>
              <a:buChar char="•"/>
            </a:pPr>
            <a:r>
              <a:rPr lang="pt-BR" sz="1600" dirty="0"/>
              <a:t> Plano </a:t>
            </a:r>
            <a:r>
              <a:rPr lang="pt-BR" sz="1600" i="1" dirty="0"/>
              <a:t>Financeiro</a:t>
            </a:r>
            <a:r>
              <a:rPr lang="pt-BR" sz="1600" dirty="0"/>
              <a:t>: Investimento total; estimativa dos investimentos fixos; capital de giro;  investimentos pré-operacionais; investimento total; estimativa do faturamento mensal da empresa, custo unitário de MP, MD e terceirizações; estimativa dos custos de comercialização; apuração dos custos dos materiais diretos e/ou mercadorias vendidas; estimativa dos custos com mão de obra, depreciação e custos fixos mensais; demonstrativo de resultados; indicadores de viabilidade: ponto de equilíbrio, lucratividade, rentabilidade e prazo de retorno do investimento.</a:t>
            </a:r>
          </a:p>
          <a:p>
            <a:pPr>
              <a:buFont typeface="Arial" pitchFamily="34" charset="0"/>
              <a:buChar char="•"/>
            </a:pPr>
            <a:r>
              <a:rPr lang="pt-BR" sz="1600" dirty="0"/>
              <a:t> Construção de Cenários: Provável, pessimista e otimista.</a:t>
            </a:r>
          </a:p>
          <a:p>
            <a:pPr>
              <a:buFont typeface="Arial" pitchFamily="34" charset="0"/>
              <a:buChar char="•"/>
            </a:pPr>
            <a:r>
              <a:rPr lang="pt-BR" sz="1600" dirty="0"/>
              <a:t> Ações corretivas e preventivas.</a:t>
            </a:r>
          </a:p>
          <a:p>
            <a:pPr>
              <a:buFont typeface="Arial" pitchFamily="34" charset="0"/>
              <a:buChar char="•"/>
            </a:pPr>
            <a:r>
              <a:rPr lang="pt-BR" sz="1600" dirty="0"/>
              <a:t> Avaliação Estratégica: Análise da matriz F.O.F.A..</a:t>
            </a:r>
          </a:p>
          <a:p>
            <a:pPr>
              <a:buFont typeface="Arial" pitchFamily="34" charset="0"/>
              <a:buChar char="•"/>
            </a:pPr>
            <a:r>
              <a:rPr lang="pt-BR" sz="1600" dirty="0"/>
              <a:t> Avaliação do Plano de Negócio.</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0"/>
            <a:ext cx="9144000" cy="7294305"/>
          </a:xfrm>
          <a:prstGeom prst="rect">
            <a:avLst/>
          </a:prstGeom>
        </p:spPr>
        <p:txBody>
          <a:bodyPr wrap="square">
            <a:spAutoFit/>
          </a:bodyPr>
          <a:lstStyle/>
          <a:p>
            <a:r>
              <a:rPr lang="pt-BR" u="sng" dirty="0"/>
              <a:t>Estudo dos clientes</a:t>
            </a:r>
          </a:p>
          <a:p>
            <a:r>
              <a:rPr lang="pt-BR" dirty="0"/>
              <a:t>Público-alvo (perfil dos clientes)</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___________________________________________________________________________</a:t>
            </a:r>
          </a:p>
          <a:p>
            <a:r>
              <a:rPr lang="pt-BR" dirty="0"/>
              <a:t>___________________________________________________________________________</a:t>
            </a:r>
          </a:p>
          <a:p>
            <a:endParaRPr lang="pt-BR" dirty="0"/>
          </a:p>
          <a:p>
            <a:r>
              <a:rPr lang="pt-BR" dirty="0"/>
              <a:t>Comportamento dos clientes (interesses e o que os levam a comprar)</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___________________________________________________________________________</a:t>
            </a:r>
          </a:p>
          <a:p>
            <a:r>
              <a:rPr lang="pt-BR" dirty="0"/>
              <a:t>___________________________________________________________________________</a:t>
            </a:r>
          </a:p>
          <a:p>
            <a:endParaRPr lang="pt-BR" dirty="0"/>
          </a:p>
          <a:p>
            <a:r>
              <a:rPr lang="pt-BR" dirty="0"/>
              <a:t> Área de abrangência (onde estão os clientes?)</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___________________________________________________________________________</a:t>
            </a:r>
          </a:p>
          <a:p>
            <a:r>
              <a:rPr lang="pt-BR" dirty="0"/>
              <a:t>___________________________________________________________________________</a:t>
            </a:r>
          </a:p>
          <a:p>
            <a:endParaRPr lang="pt-B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0"/>
            <a:ext cx="9144000" cy="6740307"/>
          </a:xfrm>
          <a:prstGeom prst="rect">
            <a:avLst/>
          </a:prstGeom>
        </p:spPr>
        <p:txBody>
          <a:bodyPr wrap="square">
            <a:spAutoFit/>
          </a:bodyPr>
          <a:lstStyle/>
          <a:p>
            <a:r>
              <a:rPr lang="pt-BR" u="sng" dirty="0"/>
              <a:t>Estudo dos concorrentes </a:t>
            </a:r>
            <a:r>
              <a:rPr lang="pt-BR" dirty="0"/>
              <a:t>- O que é e como fazer:</a:t>
            </a:r>
          </a:p>
          <a:p>
            <a:endParaRPr lang="pt-BR" dirty="0"/>
          </a:p>
          <a:p>
            <a:r>
              <a:rPr lang="pt-BR" dirty="0"/>
              <a:t>Você pode aprender lições importantes observando a atuação da concorrência. Procure identificar quem são seus principais concorrentes. A partir daí, visite-os e examine suas boas</a:t>
            </a:r>
          </a:p>
          <a:p>
            <a:r>
              <a:rPr lang="pt-BR" dirty="0"/>
              <a:t>práticas e deficiências. Lembre-se de que concorrentes são aquelas empresas que atuam no mesmo ramo de atividade que você e que buscam satisfazer as necessidades dos seus clientes.</a:t>
            </a:r>
          </a:p>
          <a:p>
            <a:r>
              <a:rPr lang="pt-BR" dirty="0"/>
              <a:t>Faça comparações entre a concorrência e o seu próprio negócio. Enumere os pontos fortes e fracos em relação a:</a:t>
            </a:r>
          </a:p>
          <a:p>
            <a:pPr>
              <a:buFont typeface="Arial" pitchFamily="34" charset="0"/>
              <a:buChar char="•"/>
            </a:pPr>
            <a:r>
              <a:rPr lang="pt-BR" dirty="0"/>
              <a:t> qualidade dos materiais empregados – cores, tamanhos, embalagem, variedade, etc.;</a:t>
            </a:r>
          </a:p>
          <a:p>
            <a:pPr>
              <a:buFont typeface="Arial" pitchFamily="34" charset="0"/>
              <a:buChar char="•"/>
            </a:pPr>
            <a:r>
              <a:rPr lang="pt-BR" dirty="0"/>
              <a:t> preço cobrado; localização; condições de pagamento – prazos concedidos, descontos praticados, etc.; atendimento prestado - venda online, canais de relacionamento, pós-venda, etc.. </a:t>
            </a:r>
          </a:p>
          <a:p>
            <a:endParaRPr lang="pt-BR" dirty="0"/>
          </a:p>
          <a:p>
            <a:r>
              <a:rPr lang="pt-BR" dirty="0"/>
              <a:t>Após fazer estas comparações, tire algumas conclusões:</a:t>
            </a:r>
          </a:p>
          <a:p>
            <a:pPr>
              <a:buFont typeface="Arial" pitchFamily="34" charset="0"/>
              <a:buChar char="•"/>
            </a:pPr>
            <a:r>
              <a:rPr lang="pt-BR" dirty="0"/>
              <a:t> Sua empresa poderá competir com as outras que já estão há mais tempo no mercado?</a:t>
            </a:r>
          </a:p>
          <a:p>
            <a:pPr>
              <a:buFont typeface="Arial" pitchFamily="34" charset="0"/>
              <a:buChar char="•"/>
            </a:pPr>
            <a:r>
              <a:rPr lang="pt-BR" dirty="0"/>
              <a:t> O que fará com que as pessoas deixem de ir aos concorrentes para comprar de sua empresa?</a:t>
            </a:r>
          </a:p>
          <a:p>
            <a:pPr>
              <a:buFont typeface="Arial" pitchFamily="34" charset="0"/>
              <a:buChar char="•"/>
            </a:pPr>
            <a:r>
              <a:rPr lang="pt-BR" dirty="0"/>
              <a:t> Há espaço para todos, incluindo você?</a:t>
            </a:r>
          </a:p>
          <a:p>
            <a:pPr>
              <a:buFont typeface="Arial" pitchFamily="34" charset="0"/>
              <a:buChar char="•"/>
            </a:pPr>
            <a:r>
              <a:rPr lang="pt-BR" dirty="0"/>
              <a:t> Se a resposta for sim, explique os motivos disso. Caso contrário, que mudanças devem ser</a:t>
            </a:r>
          </a:p>
          <a:p>
            <a:r>
              <a:rPr lang="pt-BR" dirty="0"/>
              <a:t>feitas para você concorrer em pé de igualdade com essas empresas?</a:t>
            </a:r>
          </a:p>
          <a:p>
            <a:endParaRPr lang="pt-BR" dirty="0"/>
          </a:p>
          <a:p>
            <a:r>
              <a:rPr lang="pt-BR" b="1" dirty="0">
                <a:solidFill>
                  <a:srgbClr val="FF0000"/>
                </a:solidFill>
              </a:rPr>
              <a:t>Fique de olho</a:t>
            </a:r>
          </a:p>
          <a:p>
            <a:r>
              <a:rPr lang="pt-BR" dirty="0"/>
              <a:t>Lembre-se: a concorrência também deve ser vista como uma situação favorável. Bons</a:t>
            </a:r>
          </a:p>
          <a:p>
            <a:r>
              <a:rPr lang="pt-BR" dirty="0"/>
              <a:t>concorrentes servem como parâmetro de comparação e de parceria, além de ser uma fonte de estímulo à melhoria do seu negócio.</a:t>
            </a:r>
          </a:p>
        </p:txBody>
      </p:sp>
      <p:sp>
        <p:nvSpPr>
          <p:cNvPr id="3" name="Retângulo 2"/>
          <p:cNvSpPr/>
          <p:nvPr/>
        </p:nvSpPr>
        <p:spPr>
          <a:xfrm>
            <a:off x="0" y="5517232"/>
            <a:ext cx="9144000" cy="134076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0"/>
            <a:ext cx="9144000" cy="6740307"/>
          </a:xfrm>
          <a:prstGeom prst="rect">
            <a:avLst/>
          </a:prstGeom>
        </p:spPr>
        <p:txBody>
          <a:bodyPr wrap="square">
            <a:spAutoFit/>
          </a:bodyPr>
          <a:lstStyle/>
          <a:p>
            <a:r>
              <a:rPr lang="pt-BR" u="sng" dirty="0"/>
              <a:t>Estudo dos concorrentes</a:t>
            </a:r>
          </a:p>
          <a:p>
            <a:endParaRPr lang="pt-BR" u="sng" dirty="0"/>
          </a:p>
          <a:p>
            <a:r>
              <a:rPr lang="pt-BR" dirty="0"/>
              <a:t>                                       </a:t>
            </a:r>
            <a:r>
              <a:rPr lang="pt-BR" b="1" dirty="0"/>
              <a:t>Portfólio   </a:t>
            </a:r>
            <a:r>
              <a:rPr lang="pt-BR" dirty="0"/>
              <a:t>        </a:t>
            </a:r>
            <a:r>
              <a:rPr lang="pt-BR" b="1" dirty="0"/>
              <a:t>Preço</a:t>
            </a:r>
            <a:r>
              <a:rPr lang="pt-BR" dirty="0"/>
              <a:t>           </a:t>
            </a:r>
            <a:r>
              <a:rPr lang="pt-BR" b="1" dirty="0"/>
              <a:t>Canais de venda                  Prazo </a:t>
            </a:r>
          </a:p>
          <a:p>
            <a:endParaRPr lang="pt-BR" dirty="0"/>
          </a:p>
          <a:p>
            <a:r>
              <a:rPr lang="pt-BR" dirty="0"/>
              <a:t>Sua Empresa                              </a:t>
            </a:r>
          </a:p>
          <a:p>
            <a:endParaRPr lang="pt-BR" dirty="0"/>
          </a:p>
          <a:p>
            <a:r>
              <a:rPr lang="pt-BR" dirty="0"/>
              <a:t>                                                    </a:t>
            </a:r>
          </a:p>
          <a:p>
            <a:r>
              <a:rPr lang="pt-BR" dirty="0"/>
              <a:t>Concorrente </a:t>
            </a:r>
          </a:p>
          <a:p>
            <a:r>
              <a:rPr lang="pt-BR" dirty="0"/>
              <a:t>Nome _______________                 </a:t>
            </a:r>
          </a:p>
          <a:p>
            <a:endParaRPr lang="pt-BR" dirty="0"/>
          </a:p>
          <a:p>
            <a:r>
              <a:rPr lang="pt-BR" dirty="0"/>
              <a:t>Concorrente </a:t>
            </a:r>
          </a:p>
          <a:p>
            <a:r>
              <a:rPr lang="pt-BR" dirty="0"/>
              <a:t>Nome _______________</a:t>
            </a:r>
          </a:p>
          <a:p>
            <a:endParaRPr lang="pt-BR" dirty="0"/>
          </a:p>
          <a:p>
            <a:endParaRPr lang="pt-BR" dirty="0"/>
          </a:p>
          <a:p>
            <a:r>
              <a:rPr lang="pt-BR" b="1" dirty="0"/>
              <a:t>Conclusões:</a:t>
            </a:r>
          </a:p>
          <a:p>
            <a:r>
              <a:rPr lang="pt-BR" dirty="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p:txBody>
      </p:sp>
      <p:sp>
        <p:nvSpPr>
          <p:cNvPr id="6" name="Retângulo 5"/>
          <p:cNvSpPr/>
          <p:nvPr/>
        </p:nvSpPr>
        <p:spPr>
          <a:xfrm>
            <a:off x="2555776" y="1052736"/>
            <a:ext cx="1224136"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Retângulo 6"/>
          <p:cNvSpPr/>
          <p:nvPr/>
        </p:nvSpPr>
        <p:spPr>
          <a:xfrm>
            <a:off x="3995936" y="1052736"/>
            <a:ext cx="576064"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tângulo 7"/>
          <p:cNvSpPr/>
          <p:nvPr/>
        </p:nvSpPr>
        <p:spPr>
          <a:xfrm>
            <a:off x="4860032" y="1052736"/>
            <a:ext cx="2376264"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Retângulo 8"/>
          <p:cNvSpPr/>
          <p:nvPr/>
        </p:nvSpPr>
        <p:spPr>
          <a:xfrm>
            <a:off x="7668344" y="1052736"/>
            <a:ext cx="1080120"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Retângulo 9"/>
          <p:cNvSpPr/>
          <p:nvPr/>
        </p:nvSpPr>
        <p:spPr>
          <a:xfrm>
            <a:off x="2555776" y="2132856"/>
            <a:ext cx="1224136"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Retângulo 10"/>
          <p:cNvSpPr/>
          <p:nvPr/>
        </p:nvSpPr>
        <p:spPr>
          <a:xfrm>
            <a:off x="3995936" y="2132856"/>
            <a:ext cx="576064"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Retângulo 11"/>
          <p:cNvSpPr/>
          <p:nvPr/>
        </p:nvSpPr>
        <p:spPr>
          <a:xfrm>
            <a:off x="4860032" y="2132856"/>
            <a:ext cx="2376264"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Retângulo 12"/>
          <p:cNvSpPr/>
          <p:nvPr/>
        </p:nvSpPr>
        <p:spPr>
          <a:xfrm>
            <a:off x="7668344" y="2132856"/>
            <a:ext cx="1152128"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Retângulo 14"/>
          <p:cNvSpPr/>
          <p:nvPr/>
        </p:nvSpPr>
        <p:spPr>
          <a:xfrm>
            <a:off x="2555776" y="2996952"/>
            <a:ext cx="1224136"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Retângulo 15"/>
          <p:cNvSpPr/>
          <p:nvPr/>
        </p:nvSpPr>
        <p:spPr>
          <a:xfrm>
            <a:off x="3995936" y="2996952"/>
            <a:ext cx="576064"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Retângulo 16"/>
          <p:cNvSpPr/>
          <p:nvPr/>
        </p:nvSpPr>
        <p:spPr>
          <a:xfrm>
            <a:off x="4860032" y="2996952"/>
            <a:ext cx="2376264"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Retângulo 18"/>
          <p:cNvSpPr/>
          <p:nvPr/>
        </p:nvSpPr>
        <p:spPr>
          <a:xfrm>
            <a:off x="7668344" y="2996952"/>
            <a:ext cx="1152128"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0"/>
            <a:ext cx="9144000" cy="6740307"/>
          </a:xfrm>
          <a:prstGeom prst="rect">
            <a:avLst/>
          </a:prstGeom>
        </p:spPr>
        <p:txBody>
          <a:bodyPr wrap="square">
            <a:spAutoFit/>
          </a:bodyPr>
          <a:lstStyle/>
          <a:p>
            <a:r>
              <a:rPr lang="pt-BR" u="sng" dirty="0"/>
              <a:t>Estudo dos concorrentes</a:t>
            </a:r>
          </a:p>
          <a:p>
            <a:endParaRPr lang="pt-BR" u="sng" dirty="0"/>
          </a:p>
          <a:p>
            <a:r>
              <a:rPr lang="pt-BR" dirty="0"/>
              <a:t>                                        </a:t>
            </a:r>
            <a:r>
              <a:rPr lang="pt-BR" b="1" dirty="0"/>
              <a:t>Pós-venda </a:t>
            </a:r>
            <a:r>
              <a:rPr lang="pt-BR" dirty="0"/>
              <a:t>            </a:t>
            </a:r>
            <a:r>
              <a:rPr lang="pt-BR" b="1" dirty="0"/>
              <a:t>Canais de Relacionamento         Localização</a:t>
            </a:r>
          </a:p>
          <a:p>
            <a:endParaRPr lang="pt-BR" dirty="0"/>
          </a:p>
          <a:p>
            <a:r>
              <a:rPr lang="pt-BR" dirty="0"/>
              <a:t>Sua Empresa                              </a:t>
            </a:r>
          </a:p>
          <a:p>
            <a:endParaRPr lang="pt-BR" dirty="0"/>
          </a:p>
          <a:p>
            <a:r>
              <a:rPr lang="pt-BR" dirty="0"/>
              <a:t>                                                    </a:t>
            </a:r>
          </a:p>
          <a:p>
            <a:r>
              <a:rPr lang="pt-BR" dirty="0"/>
              <a:t>Concorrente </a:t>
            </a:r>
          </a:p>
          <a:p>
            <a:r>
              <a:rPr lang="pt-BR" dirty="0"/>
              <a:t>Nome _______________                 </a:t>
            </a:r>
          </a:p>
          <a:p>
            <a:endParaRPr lang="pt-BR" dirty="0"/>
          </a:p>
          <a:p>
            <a:r>
              <a:rPr lang="pt-BR" dirty="0"/>
              <a:t>Concorrente </a:t>
            </a:r>
          </a:p>
          <a:p>
            <a:r>
              <a:rPr lang="pt-BR" dirty="0"/>
              <a:t>Nome _______________</a:t>
            </a:r>
          </a:p>
          <a:p>
            <a:endParaRPr lang="pt-BR" dirty="0"/>
          </a:p>
          <a:p>
            <a:endParaRPr lang="pt-BR" dirty="0"/>
          </a:p>
          <a:p>
            <a:r>
              <a:rPr lang="pt-BR" b="1" dirty="0"/>
              <a:t>Conclusões:</a:t>
            </a:r>
          </a:p>
          <a:p>
            <a:r>
              <a:rPr lang="pt-BR" dirty="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p:txBody>
      </p:sp>
      <p:sp>
        <p:nvSpPr>
          <p:cNvPr id="6" name="Retângulo 5"/>
          <p:cNvSpPr/>
          <p:nvPr/>
        </p:nvSpPr>
        <p:spPr>
          <a:xfrm>
            <a:off x="2555776" y="1052736"/>
            <a:ext cx="1224136"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tângulo 7"/>
          <p:cNvSpPr/>
          <p:nvPr/>
        </p:nvSpPr>
        <p:spPr>
          <a:xfrm>
            <a:off x="4139952" y="1052736"/>
            <a:ext cx="2664296"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Retângulo 8"/>
          <p:cNvSpPr/>
          <p:nvPr/>
        </p:nvSpPr>
        <p:spPr>
          <a:xfrm>
            <a:off x="7092280" y="1052736"/>
            <a:ext cx="1872208"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Retângulo 9"/>
          <p:cNvSpPr/>
          <p:nvPr/>
        </p:nvSpPr>
        <p:spPr>
          <a:xfrm>
            <a:off x="2555776" y="2132856"/>
            <a:ext cx="1224136"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Retângulo 11"/>
          <p:cNvSpPr/>
          <p:nvPr/>
        </p:nvSpPr>
        <p:spPr>
          <a:xfrm>
            <a:off x="4211960" y="2132856"/>
            <a:ext cx="2592288"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Retângulo 12"/>
          <p:cNvSpPr/>
          <p:nvPr/>
        </p:nvSpPr>
        <p:spPr>
          <a:xfrm>
            <a:off x="7092280" y="2132856"/>
            <a:ext cx="1872208"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Retângulo 14"/>
          <p:cNvSpPr/>
          <p:nvPr/>
        </p:nvSpPr>
        <p:spPr>
          <a:xfrm>
            <a:off x="2555776" y="2996952"/>
            <a:ext cx="1224136"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Retângulo 16"/>
          <p:cNvSpPr/>
          <p:nvPr/>
        </p:nvSpPr>
        <p:spPr>
          <a:xfrm>
            <a:off x="4211960" y="2996952"/>
            <a:ext cx="2592288"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Retângulo 18"/>
          <p:cNvSpPr/>
          <p:nvPr/>
        </p:nvSpPr>
        <p:spPr>
          <a:xfrm>
            <a:off x="7092280" y="2996952"/>
            <a:ext cx="1872208"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0"/>
            <a:ext cx="9144000" cy="3693319"/>
          </a:xfrm>
          <a:prstGeom prst="rect">
            <a:avLst/>
          </a:prstGeom>
        </p:spPr>
        <p:txBody>
          <a:bodyPr wrap="square">
            <a:spAutoFit/>
          </a:bodyPr>
          <a:lstStyle/>
          <a:p>
            <a:pPr algn="just"/>
            <a:r>
              <a:rPr lang="pt-BR" u="sng" dirty="0"/>
              <a:t>Estudo dos fornecedores </a:t>
            </a:r>
            <a:r>
              <a:rPr lang="pt-BR" dirty="0"/>
              <a:t>- O que é e como fazer:</a:t>
            </a:r>
          </a:p>
          <a:p>
            <a:pPr algn="just"/>
            <a:endParaRPr lang="pt-BR" dirty="0"/>
          </a:p>
          <a:p>
            <a:pPr algn="just"/>
            <a:r>
              <a:rPr lang="pt-BR" dirty="0"/>
              <a:t>       O mercado fornecedor compreende todas as pessoas e empresas que irão fornecer as</a:t>
            </a:r>
          </a:p>
          <a:p>
            <a:pPr algn="just"/>
            <a:r>
              <a:rPr lang="pt-BR" dirty="0"/>
              <a:t>matérias-primas, insumos, mercadorias e equipamentos utilizados para a fabricação e comercialização de bens ou serviços do seu negócio.</a:t>
            </a:r>
          </a:p>
          <a:p>
            <a:pPr algn="just"/>
            <a:r>
              <a:rPr lang="pt-BR" dirty="0"/>
              <a:t>Inicie o estudo dos fornecedores levantando quem serão seus fornecedores de equipamentos,</a:t>
            </a:r>
          </a:p>
          <a:p>
            <a:pPr algn="just"/>
            <a:r>
              <a:rPr lang="pt-BR" dirty="0"/>
              <a:t>ferramentas, móveis, utensílios, matérias-primas, embalagens, mercadorias, insumos e serviços.</a:t>
            </a:r>
          </a:p>
          <a:p>
            <a:pPr algn="just"/>
            <a:r>
              <a:rPr lang="pt-BR" dirty="0"/>
              <a:t>Relação desses fornecedores pode ser encontrada em pesquisa no Google, mídias sociais e por meio de concorrentes. Mantenha um cadastro atualizado desses fornecedores. Pesquise, pessoalmente ou por telefone, questões como: preço, qualidade, condições de pagamento e o prazo médio de entrega. Essas informações serão úteis para determinar o investimento inicial e as despesas do negócio. Preenchendo o quadro de estudo dos fornecedores, você terá uma melhor visão de quem são e de como atuam seus fornecedores.</a:t>
            </a:r>
          </a:p>
        </p:txBody>
      </p:sp>
      <p:pic>
        <p:nvPicPr>
          <p:cNvPr id="2050" name="Picture 2"/>
          <p:cNvPicPr>
            <a:picLocks noChangeAspect="1" noChangeArrowheads="1"/>
          </p:cNvPicPr>
          <p:nvPr/>
        </p:nvPicPr>
        <p:blipFill>
          <a:blip r:embed="rId2" cstate="print"/>
          <a:srcRect/>
          <a:stretch>
            <a:fillRect/>
          </a:stretch>
        </p:blipFill>
        <p:spPr bwMode="auto">
          <a:xfrm>
            <a:off x="3923928" y="3693319"/>
            <a:ext cx="4464496" cy="3140968"/>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0"/>
            <a:ext cx="9144000" cy="8217634"/>
          </a:xfrm>
          <a:prstGeom prst="rect">
            <a:avLst/>
          </a:prstGeom>
        </p:spPr>
        <p:txBody>
          <a:bodyPr wrap="square">
            <a:spAutoFit/>
          </a:bodyPr>
          <a:lstStyle/>
          <a:p>
            <a:r>
              <a:rPr lang="pt-BR" u="sng" dirty="0"/>
              <a:t>Estudo dos fornecedores</a:t>
            </a:r>
          </a:p>
          <a:p>
            <a:endParaRPr lang="pt-BR" u="sng" dirty="0"/>
          </a:p>
          <a:p>
            <a:r>
              <a:rPr lang="pt-BR" dirty="0"/>
              <a:t>               </a:t>
            </a:r>
            <a:r>
              <a:rPr lang="pt-BR" b="1" dirty="0"/>
              <a:t>Descrição dos itens a serem adquiridos                                   Nome do Fornecedor</a:t>
            </a:r>
          </a:p>
          <a:p>
            <a:r>
              <a:rPr lang="pt-BR" dirty="0"/>
              <a:t>               (matérias-primas; insumos; mercadorias; serviços)</a:t>
            </a:r>
          </a:p>
          <a:p>
            <a:endParaRPr lang="pt-BR" dirty="0"/>
          </a:p>
          <a:p>
            <a:r>
              <a:rPr lang="pt-BR" dirty="0"/>
              <a:t>       </a:t>
            </a:r>
            <a:r>
              <a:rPr lang="pt-BR" sz="2400" dirty="0"/>
              <a:t>1</a:t>
            </a:r>
          </a:p>
          <a:p>
            <a:endParaRPr lang="pt-BR" sz="2400" dirty="0"/>
          </a:p>
          <a:p>
            <a:endParaRPr lang="pt-BR" sz="2400" dirty="0"/>
          </a:p>
          <a:p>
            <a:r>
              <a:rPr lang="pt-BR" sz="2400" dirty="0"/>
              <a:t>     2</a:t>
            </a:r>
          </a:p>
          <a:p>
            <a:endParaRPr lang="pt-BR" sz="2400" dirty="0"/>
          </a:p>
          <a:p>
            <a:endParaRPr lang="pt-BR" sz="2400" dirty="0"/>
          </a:p>
          <a:p>
            <a:r>
              <a:rPr lang="pt-BR" sz="2400" dirty="0"/>
              <a:t>     3</a:t>
            </a:r>
          </a:p>
          <a:p>
            <a:endParaRPr lang="pt-BR" sz="2400" dirty="0"/>
          </a:p>
          <a:p>
            <a:endParaRPr lang="pt-BR" sz="2400" dirty="0"/>
          </a:p>
          <a:p>
            <a:r>
              <a:rPr lang="pt-BR" sz="2400" dirty="0"/>
              <a:t>     4</a:t>
            </a:r>
          </a:p>
          <a:p>
            <a:endParaRPr lang="pt-BR" sz="2400" dirty="0"/>
          </a:p>
          <a:p>
            <a:endParaRPr lang="pt-BR" sz="2400" dirty="0"/>
          </a:p>
          <a:p>
            <a:r>
              <a:rPr lang="pt-BR" sz="2400" dirty="0"/>
              <a:t>     5</a:t>
            </a:r>
          </a:p>
          <a:p>
            <a:r>
              <a:rPr lang="pt-BR" dirty="0"/>
              <a:t>                             </a:t>
            </a:r>
          </a:p>
          <a:p>
            <a:endParaRPr lang="pt-BR" dirty="0"/>
          </a:p>
          <a:p>
            <a:r>
              <a:rPr lang="pt-BR" dirty="0"/>
              <a:t>                                                    </a:t>
            </a:r>
          </a:p>
          <a:p>
            <a:endParaRPr lang="pt-BR" dirty="0"/>
          </a:p>
          <a:p>
            <a:endParaRPr lang="pt-BR" dirty="0"/>
          </a:p>
          <a:p>
            <a:endParaRPr lang="pt-BR" dirty="0"/>
          </a:p>
        </p:txBody>
      </p:sp>
      <p:sp>
        <p:nvSpPr>
          <p:cNvPr id="12" name="Retângulo 11"/>
          <p:cNvSpPr/>
          <p:nvPr/>
        </p:nvSpPr>
        <p:spPr>
          <a:xfrm>
            <a:off x="1043608" y="1340768"/>
            <a:ext cx="5040560" cy="648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Retângulo 16"/>
          <p:cNvSpPr/>
          <p:nvPr/>
        </p:nvSpPr>
        <p:spPr>
          <a:xfrm>
            <a:off x="6588224" y="1340768"/>
            <a:ext cx="2376264" cy="648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Retângulo 17"/>
          <p:cNvSpPr/>
          <p:nvPr/>
        </p:nvSpPr>
        <p:spPr>
          <a:xfrm>
            <a:off x="1043608" y="2420888"/>
            <a:ext cx="5040560" cy="648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 name="Retângulo 19"/>
          <p:cNvSpPr/>
          <p:nvPr/>
        </p:nvSpPr>
        <p:spPr>
          <a:xfrm>
            <a:off x="6588224" y="2420888"/>
            <a:ext cx="2376264" cy="648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1" name="Retângulo 20"/>
          <p:cNvSpPr/>
          <p:nvPr/>
        </p:nvSpPr>
        <p:spPr>
          <a:xfrm>
            <a:off x="1043608" y="3501008"/>
            <a:ext cx="5040560" cy="648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2" name="Retângulo 21"/>
          <p:cNvSpPr/>
          <p:nvPr/>
        </p:nvSpPr>
        <p:spPr>
          <a:xfrm>
            <a:off x="6588224" y="3501008"/>
            <a:ext cx="2376264" cy="648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3" name="Retângulo 22"/>
          <p:cNvSpPr/>
          <p:nvPr/>
        </p:nvSpPr>
        <p:spPr>
          <a:xfrm>
            <a:off x="1043608" y="4509120"/>
            <a:ext cx="5040560" cy="648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4" name="Retângulo 23"/>
          <p:cNvSpPr/>
          <p:nvPr/>
        </p:nvSpPr>
        <p:spPr>
          <a:xfrm>
            <a:off x="6588224" y="4509120"/>
            <a:ext cx="2376264" cy="648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5" name="Retângulo 24"/>
          <p:cNvSpPr/>
          <p:nvPr/>
        </p:nvSpPr>
        <p:spPr>
          <a:xfrm>
            <a:off x="1043608" y="5661248"/>
            <a:ext cx="5040560" cy="648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6" name="Retângulo 25"/>
          <p:cNvSpPr/>
          <p:nvPr/>
        </p:nvSpPr>
        <p:spPr>
          <a:xfrm>
            <a:off x="6588224" y="5661248"/>
            <a:ext cx="2376264" cy="648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0"/>
            <a:ext cx="9144000" cy="8217634"/>
          </a:xfrm>
          <a:prstGeom prst="rect">
            <a:avLst/>
          </a:prstGeom>
        </p:spPr>
        <p:txBody>
          <a:bodyPr wrap="square">
            <a:spAutoFit/>
          </a:bodyPr>
          <a:lstStyle/>
          <a:p>
            <a:r>
              <a:rPr lang="pt-BR" u="sng" dirty="0"/>
              <a:t>Estudo dos fornecedores</a:t>
            </a:r>
          </a:p>
          <a:p>
            <a:endParaRPr lang="pt-BR" u="sng" dirty="0"/>
          </a:p>
          <a:p>
            <a:r>
              <a:rPr lang="pt-BR" dirty="0"/>
              <a:t>                   </a:t>
            </a:r>
          </a:p>
          <a:p>
            <a:r>
              <a:rPr lang="pt-BR" dirty="0"/>
              <a:t>                 </a:t>
            </a:r>
            <a:r>
              <a:rPr lang="pt-BR" b="1" dirty="0"/>
              <a:t>Preço                 Condições de pagamento     Prazo de entrega          Localização</a:t>
            </a:r>
          </a:p>
          <a:p>
            <a:endParaRPr lang="pt-BR" dirty="0"/>
          </a:p>
          <a:p>
            <a:r>
              <a:rPr lang="pt-BR" dirty="0"/>
              <a:t>       </a:t>
            </a:r>
            <a:r>
              <a:rPr lang="pt-BR" sz="2400" dirty="0"/>
              <a:t>1</a:t>
            </a:r>
          </a:p>
          <a:p>
            <a:endParaRPr lang="pt-BR" sz="2400" dirty="0"/>
          </a:p>
          <a:p>
            <a:endParaRPr lang="pt-BR" sz="2400" dirty="0"/>
          </a:p>
          <a:p>
            <a:r>
              <a:rPr lang="pt-BR" sz="2400" dirty="0"/>
              <a:t>     2</a:t>
            </a:r>
          </a:p>
          <a:p>
            <a:endParaRPr lang="pt-BR" sz="2400" dirty="0"/>
          </a:p>
          <a:p>
            <a:endParaRPr lang="pt-BR" sz="2400" dirty="0"/>
          </a:p>
          <a:p>
            <a:r>
              <a:rPr lang="pt-BR" sz="2400" dirty="0"/>
              <a:t>     3</a:t>
            </a:r>
          </a:p>
          <a:p>
            <a:endParaRPr lang="pt-BR" sz="2400" dirty="0"/>
          </a:p>
          <a:p>
            <a:endParaRPr lang="pt-BR" sz="2400" dirty="0"/>
          </a:p>
          <a:p>
            <a:r>
              <a:rPr lang="pt-BR" sz="2400" dirty="0"/>
              <a:t>     4</a:t>
            </a:r>
          </a:p>
          <a:p>
            <a:endParaRPr lang="pt-BR" sz="2400" dirty="0"/>
          </a:p>
          <a:p>
            <a:endParaRPr lang="pt-BR" sz="2400" dirty="0"/>
          </a:p>
          <a:p>
            <a:r>
              <a:rPr lang="pt-BR" sz="2400" dirty="0"/>
              <a:t>     5</a:t>
            </a:r>
          </a:p>
          <a:p>
            <a:r>
              <a:rPr lang="pt-BR" dirty="0"/>
              <a:t>                             </a:t>
            </a:r>
          </a:p>
          <a:p>
            <a:endParaRPr lang="pt-BR" dirty="0"/>
          </a:p>
          <a:p>
            <a:r>
              <a:rPr lang="pt-BR" dirty="0"/>
              <a:t>                                                    </a:t>
            </a:r>
          </a:p>
          <a:p>
            <a:endParaRPr lang="pt-BR" dirty="0"/>
          </a:p>
          <a:p>
            <a:endParaRPr lang="pt-BR" dirty="0"/>
          </a:p>
          <a:p>
            <a:endParaRPr lang="pt-BR" dirty="0"/>
          </a:p>
        </p:txBody>
      </p:sp>
      <p:sp>
        <p:nvSpPr>
          <p:cNvPr id="12" name="Retângulo 11"/>
          <p:cNvSpPr/>
          <p:nvPr/>
        </p:nvSpPr>
        <p:spPr>
          <a:xfrm>
            <a:off x="1043608" y="1340768"/>
            <a:ext cx="1296144" cy="648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Retângulo 16"/>
          <p:cNvSpPr/>
          <p:nvPr/>
        </p:nvSpPr>
        <p:spPr>
          <a:xfrm>
            <a:off x="2771800" y="1340768"/>
            <a:ext cx="2376264" cy="648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Retângulo 17"/>
          <p:cNvSpPr/>
          <p:nvPr/>
        </p:nvSpPr>
        <p:spPr>
          <a:xfrm>
            <a:off x="1043608" y="2420888"/>
            <a:ext cx="1296144" cy="648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 name="Retângulo 19"/>
          <p:cNvSpPr/>
          <p:nvPr/>
        </p:nvSpPr>
        <p:spPr>
          <a:xfrm>
            <a:off x="2771800" y="2492896"/>
            <a:ext cx="2376264" cy="648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1" name="Retângulo 20"/>
          <p:cNvSpPr/>
          <p:nvPr/>
        </p:nvSpPr>
        <p:spPr>
          <a:xfrm>
            <a:off x="1043608" y="3501008"/>
            <a:ext cx="1296144" cy="648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2" name="Retângulo 21"/>
          <p:cNvSpPr/>
          <p:nvPr/>
        </p:nvSpPr>
        <p:spPr>
          <a:xfrm>
            <a:off x="2771800" y="3501008"/>
            <a:ext cx="2376264" cy="648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3" name="Retângulo 22"/>
          <p:cNvSpPr/>
          <p:nvPr/>
        </p:nvSpPr>
        <p:spPr>
          <a:xfrm>
            <a:off x="1043608" y="4509120"/>
            <a:ext cx="1296144" cy="648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4" name="Retângulo 23"/>
          <p:cNvSpPr/>
          <p:nvPr/>
        </p:nvSpPr>
        <p:spPr>
          <a:xfrm>
            <a:off x="2771800" y="4581128"/>
            <a:ext cx="2376264" cy="648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5" name="Retângulo 24"/>
          <p:cNvSpPr/>
          <p:nvPr/>
        </p:nvSpPr>
        <p:spPr>
          <a:xfrm>
            <a:off x="1043608" y="5661248"/>
            <a:ext cx="1296144" cy="648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6" name="Retângulo 25"/>
          <p:cNvSpPr/>
          <p:nvPr/>
        </p:nvSpPr>
        <p:spPr>
          <a:xfrm>
            <a:off x="2771800" y="5661248"/>
            <a:ext cx="2376264" cy="648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Retângulo 12"/>
          <p:cNvSpPr/>
          <p:nvPr/>
        </p:nvSpPr>
        <p:spPr>
          <a:xfrm>
            <a:off x="5436096" y="1340768"/>
            <a:ext cx="1584176" cy="648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Retângulo 13"/>
          <p:cNvSpPr/>
          <p:nvPr/>
        </p:nvSpPr>
        <p:spPr>
          <a:xfrm>
            <a:off x="5436096" y="2492896"/>
            <a:ext cx="1584176" cy="648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Retângulo 14"/>
          <p:cNvSpPr/>
          <p:nvPr/>
        </p:nvSpPr>
        <p:spPr>
          <a:xfrm>
            <a:off x="5436096" y="3501008"/>
            <a:ext cx="1584176" cy="648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Retângulo 15"/>
          <p:cNvSpPr/>
          <p:nvPr/>
        </p:nvSpPr>
        <p:spPr>
          <a:xfrm>
            <a:off x="5436096" y="4581128"/>
            <a:ext cx="1584176" cy="648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Retângulo 18"/>
          <p:cNvSpPr/>
          <p:nvPr/>
        </p:nvSpPr>
        <p:spPr>
          <a:xfrm>
            <a:off x="5436096" y="5661248"/>
            <a:ext cx="1584176" cy="648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Retângulo 26"/>
          <p:cNvSpPr/>
          <p:nvPr/>
        </p:nvSpPr>
        <p:spPr>
          <a:xfrm>
            <a:off x="7308304" y="1340768"/>
            <a:ext cx="1584176" cy="648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8" name="Retângulo 27"/>
          <p:cNvSpPr/>
          <p:nvPr/>
        </p:nvSpPr>
        <p:spPr>
          <a:xfrm>
            <a:off x="7308304" y="2492896"/>
            <a:ext cx="1584176" cy="648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9" name="Retângulo 28"/>
          <p:cNvSpPr/>
          <p:nvPr/>
        </p:nvSpPr>
        <p:spPr>
          <a:xfrm>
            <a:off x="7308304" y="3501008"/>
            <a:ext cx="1584176" cy="648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0" name="Retângulo 29"/>
          <p:cNvSpPr/>
          <p:nvPr/>
        </p:nvSpPr>
        <p:spPr>
          <a:xfrm>
            <a:off x="7308304" y="4581128"/>
            <a:ext cx="1584176" cy="648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1" name="Retângulo 30"/>
          <p:cNvSpPr/>
          <p:nvPr/>
        </p:nvSpPr>
        <p:spPr>
          <a:xfrm>
            <a:off x="7308304" y="5661248"/>
            <a:ext cx="1584176" cy="648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1997839"/>
            <a:ext cx="9144000" cy="2677656"/>
          </a:xfrm>
          <a:prstGeom prst="rect">
            <a:avLst/>
          </a:prstGeom>
        </p:spPr>
        <p:txBody>
          <a:bodyPr wrap="square">
            <a:spAutoFit/>
          </a:bodyPr>
          <a:lstStyle/>
          <a:p>
            <a:r>
              <a:rPr lang="pt-BR" sz="2400" b="1" dirty="0">
                <a:solidFill>
                  <a:srgbClr val="FF0000"/>
                </a:solidFill>
              </a:rPr>
              <a:t>Roteiro para coleta de informações</a:t>
            </a:r>
          </a:p>
          <a:p>
            <a:endParaRPr lang="pt-BR" sz="2400" dirty="0"/>
          </a:p>
          <a:p>
            <a:pPr algn="just"/>
            <a:r>
              <a:rPr lang="pt-BR" sz="2400" dirty="0"/>
              <a:t>    </a:t>
            </a:r>
            <a:r>
              <a:rPr lang="pt-BR" sz="2400" b="1" dirty="0"/>
              <a:t>Planeje como irá buscar informações sobre o mercado consumidor, concorrente e fornecedor. Crie uma agenda de trabalho. Conhecer o mercado é uma das tarefas mais importantes para a elaboração do plano de negócio. Transporte esse planejamento para um roteiro consolidado.</a:t>
            </a:r>
          </a:p>
        </p:txBody>
      </p:sp>
      <p:sp>
        <p:nvSpPr>
          <p:cNvPr id="3" name="Retângulo 2"/>
          <p:cNvSpPr/>
          <p:nvPr/>
        </p:nvSpPr>
        <p:spPr>
          <a:xfrm>
            <a:off x="0" y="2060848"/>
            <a:ext cx="9144000" cy="2664296"/>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260648"/>
            <a:ext cx="9144000" cy="5355312"/>
          </a:xfrm>
          <a:prstGeom prst="rect">
            <a:avLst/>
          </a:prstGeom>
        </p:spPr>
        <p:txBody>
          <a:bodyPr wrap="square">
            <a:spAutoFit/>
          </a:bodyPr>
          <a:lstStyle/>
          <a:p>
            <a:pPr algn="just"/>
            <a:r>
              <a:rPr lang="pt-BR" b="1" dirty="0"/>
              <a:t>Plano de </a:t>
            </a:r>
            <a:r>
              <a:rPr lang="pt-BR" b="1" i="1" dirty="0"/>
              <a:t>Marketing</a:t>
            </a:r>
          </a:p>
          <a:p>
            <a:pPr algn="just"/>
            <a:endParaRPr lang="pt-BR" dirty="0"/>
          </a:p>
          <a:p>
            <a:pPr algn="just"/>
            <a:r>
              <a:rPr lang="pt-BR" dirty="0"/>
              <a:t>Descrição dos principais produtos e serviços - O que é e como fazer:</a:t>
            </a:r>
          </a:p>
          <a:p>
            <a:pPr algn="just"/>
            <a:endParaRPr lang="pt-BR" dirty="0"/>
          </a:p>
          <a:p>
            <a:pPr algn="just"/>
            <a:r>
              <a:rPr lang="pt-BR" dirty="0"/>
              <a:t>      Aqui você deve descrever os principais itens que serão fabricados, vendidos ou os serviços que serão prestados. Informe quais as linhas de produtos, especificando detalhes como tamanho, modelo, cor, sabores, embalagem, apresentação, rótulo, marca, etc. Se necessário, fotografe os produtos e coloque as fotos como documentação de apoio ao final do seu plano de negócio.</a:t>
            </a:r>
          </a:p>
          <a:p>
            <a:pPr algn="just"/>
            <a:r>
              <a:rPr lang="pt-BR" dirty="0"/>
              <a:t>Para empresas de serviço, informe quais serviços serão prestados, suas características e as garantias oferecidas. Lembre-se de que a qualidade do produto é aquela que o consumidor</a:t>
            </a:r>
          </a:p>
          <a:p>
            <a:pPr algn="just"/>
            <a:r>
              <a:rPr lang="pt-BR" dirty="0"/>
              <a:t>enxerga. Quando decidir melhorar um produto ou um serviço, pense sempre sob o ponto de vista do cliente. </a:t>
            </a:r>
          </a:p>
          <a:p>
            <a:pPr algn="just"/>
            <a:endParaRPr lang="pt-BR" dirty="0"/>
          </a:p>
          <a:p>
            <a:pPr algn="just"/>
            <a:endParaRPr lang="pt-BR" dirty="0"/>
          </a:p>
          <a:p>
            <a:endParaRPr lang="pt-BR" b="1" dirty="0">
              <a:solidFill>
                <a:srgbClr val="FF0000"/>
              </a:solidFill>
            </a:endParaRPr>
          </a:p>
          <a:p>
            <a:r>
              <a:rPr lang="pt-BR" b="1" dirty="0">
                <a:solidFill>
                  <a:srgbClr val="FF0000"/>
                </a:solidFill>
              </a:rPr>
              <a:t>Fique de olho</a:t>
            </a:r>
          </a:p>
          <a:p>
            <a:endParaRPr lang="pt-BR" b="1" dirty="0">
              <a:solidFill>
                <a:srgbClr val="FF0000"/>
              </a:solidFill>
            </a:endParaRPr>
          </a:p>
          <a:p>
            <a:r>
              <a:rPr lang="pt-BR" dirty="0"/>
              <a:t>     Verifique se há regulamentos ou exigências oficiais a serem atendidas (vigilância sanitária,</a:t>
            </a:r>
          </a:p>
          <a:p>
            <a:r>
              <a:rPr lang="pt-BR" dirty="0"/>
              <a:t>normas técnicas, etc.) para a produção ou acondicionamento dos produtos vendidos por você.</a:t>
            </a:r>
          </a:p>
        </p:txBody>
      </p:sp>
      <p:sp>
        <p:nvSpPr>
          <p:cNvPr id="3" name="Retângulo 2"/>
          <p:cNvSpPr/>
          <p:nvPr/>
        </p:nvSpPr>
        <p:spPr>
          <a:xfrm>
            <a:off x="0" y="4869160"/>
            <a:ext cx="9144000" cy="151216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332656"/>
            <a:ext cx="9144000" cy="6463308"/>
          </a:xfrm>
          <a:prstGeom prst="rect">
            <a:avLst/>
          </a:prstGeom>
        </p:spPr>
        <p:txBody>
          <a:bodyPr wrap="square">
            <a:spAutoFit/>
          </a:bodyPr>
          <a:lstStyle/>
          <a:p>
            <a:r>
              <a:rPr lang="pt-BR" dirty="0"/>
              <a:t>Descrição dos principais produtos e serviços</a:t>
            </a:r>
          </a:p>
          <a:p>
            <a:endParaRPr lang="pt-BR" dirty="0"/>
          </a:p>
          <a:p>
            <a:r>
              <a:rPr lang="pt-BR" b="1" dirty="0"/>
              <a:t>PRINCIPAIS PRODUTOS </a:t>
            </a:r>
            <a:r>
              <a:rPr lang="pt-BR" dirty="0"/>
              <a:t>(a serem fabricados, revendidos ou serviços prestados)</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__________________________________________________________________________</a:t>
            </a:r>
          </a:p>
          <a:p>
            <a:r>
              <a:rPr lang="pt-BR" dirty="0"/>
              <a:t>___________________________________________________________________________</a:t>
            </a:r>
          </a:p>
          <a:p>
            <a:r>
              <a:rPr lang="pt-BR" dirty="0"/>
              <a:t>___________________________________________________________________________</a:t>
            </a:r>
          </a:p>
          <a:p>
            <a:r>
              <a:rPr lang="pt-BR" dirty="0"/>
              <a:t>___________________________________________________________________________</a:t>
            </a:r>
          </a:p>
          <a:p>
            <a:r>
              <a:rPr lang="pt-BR" dirty="0"/>
              <a:t>___________________________________________________________________________</a:t>
            </a:r>
          </a:p>
          <a:p>
            <a:r>
              <a:rPr lang="pt-BR" dirty="0"/>
              <a:t>___________________________________________________________________________</a:t>
            </a:r>
          </a:p>
          <a:p>
            <a:r>
              <a:rPr lang="pt-BR" dirty="0"/>
              <a:t>___________________________________________________________________________</a:t>
            </a:r>
          </a:p>
          <a:p>
            <a:r>
              <a:rPr lang="pt-BR" dirty="0"/>
              <a:t>___________________________________________________________________________</a:t>
            </a:r>
          </a:p>
          <a:p>
            <a:r>
              <a:rPr lang="pt-BR" dirty="0"/>
              <a:t>___________________________________________________________________________</a:t>
            </a:r>
          </a:p>
          <a:p>
            <a:r>
              <a:rPr lang="pt-BR" dirty="0"/>
              <a:t>___________________________________________________________________________</a:t>
            </a:r>
          </a:p>
          <a:p>
            <a:r>
              <a:rPr lang="pt-BR" dirty="0"/>
              <a:t>___________________________________________________________________________</a:t>
            </a:r>
          </a:p>
          <a:p>
            <a:r>
              <a:rPr lang="pt-BR" dirty="0"/>
              <a:t>___________________________________________________________________________</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47D0A70B-1DD8-63C0-25EF-4F61F57E5305}"/>
              </a:ext>
            </a:extLst>
          </p:cNvPr>
          <p:cNvSpPr txBox="1"/>
          <p:nvPr/>
        </p:nvSpPr>
        <p:spPr>
          <a:xfrm>
            <a:off x="89756" y="980728"/>
            <a:ext cx="8964488" cy="4460837"/>
          </a:xfrm>
          <a:prstGeom prst="rect">
            <a:avLst/>
          </a:prstGeom>
          <a:noFill/>
        </p:spPr>
        <p:txBody>
          <a:bodyPr wrap="square">
            <a:spAutoFit/>
          </a:bodyPr>
          <a:lstStyle/>
          <a:p>
            <a:pPr indent="449580" algn="just">
              <a:lnSpc>
                <a:spcPct val="150000"/>
              </a:lnSpc>
              <a:spcAft>
                <a:spcPts val="1000"/>
              </a:spcAft>
            </a:pPr>
            <a:r>
              <a:rPr lang="pt-BR" sz="1800" b="1" dirty="0">
                <a:effectLst/>
                <a:ea typeface="Arial Unicode MS"/>
                <a:cs typeface="Arial Unicode MS"/>
              </a:rPr>
              <a:t>Dimensão cognitiva</a:t>
            </a:r>
            <a:r>
              <a:rPr lang="pt-BR" sz="1800" dirty="0">
                <a:effectLst/>
                <a:ea typeface="Arial Unicode MS"/>
                <a:cs typeface="Calibri" panose="020F0502020204030204" pitchFamily="34" charset="0"/>
              </a:rPr>
              <a:t>: </a:t>
            </a:r>
            <a:r>
              <a:rPr lang="pt-BR" sz="1800" dirty="0">
                <a:solidFill>
                  <a:srgbClr val="000000"/>
                </a:solidFill>
                <a:effectLst/>
                <a:ea typeface="Calibri" panose="020F0502020204030204" pitchFamily="34" charset="0"/>
                <a:cs typeface="Calibri" panose="020F0502020204030204" pitchFamily="34" charset="0"/>
              </a:rPr>
              <a:t>o potencial empresário ou empresário deve ter uma visão sistêmica, ou seja, ser capaz de entender como as diferentes áreas do negócio se relacionam entre si e como isto pode afetar o sucesso ou fracasso da empresa.</a:t>
            </a:r>
            <a:endParaRPr lang="pt-BR" sz="1800" dirty="0">
              <a:effectLst/>
              <a:ea typeface="Calibri" panose="020F0502020204030204" pitchFamily="34" charset="0"/>
              <a:cs typeface="Times New Roman" panose="02020603050405020304" pitchFamily="18" charset="0"/>
            </a:endParaRPr>
          </a:p>
          <a:p>
            <a:pPr indent="449580" algn="just">
              <a:lnSpc>
                <a:spcPct val="150000"/>
              </a:lnSpc>
              <a:spcAft>
                <a:spcPts val="1000"/>
              </a:spcAft>
            </a:pPr>
            <a:r>
              <a:rPr lang="pt-BR" sz="1800" b="1" dirty="0">
                <a:effectLst/>
                <a:ea typeface="Arial Unicode MS"/>
                <a:cs typeface="Arial Unicode MS"/>
              </a:rPr>
              <a:t>Dimensão atitudinal</a:t>
            </a:r>
            <a:r>
              <a:rPr lang="pt-BR" sz="1800" dirty="0">
                <a:effectLst/>
                <a:ea typeface="Arial Unicode MS"/>
                <a:cs typeface="Arial Unicode MS"/>
              </a:rPr>
              <a:t>: </a:t>
            </a:r>
            <a:r>
              <a:rPr lang="pt-BR" sz="1800" dirty="0">
                <a:solidFill>
                  <a:srgbClr val="000000"/>
                </a:solidFill>
                <a:effectLst/>
                <a:ea typeface="Calibri" panose="020F0502020204030204" pitchFamily="34" charset="0"/>
                <a:cs typeface="Calibri" panose="020F0502020204030204" pitchFamily="34" charset="0"/>
              </a:rPr>
              <a:t>o potencial empresário ou empresário deve ser capaz de superar obstáculos e adversidades durante a elaboração do plano de negócio e na gestão do negócio em si. A resiliência permite que o empresário se mantenha motivado e persistente diante das dificuldades.</a:t>
            </a:r>
            <a:endParaRPr lang="pt-BR" sz="1800" dirty="0">
              <a:effectLst/>
              <a:ea typeface="Calibri" panose="020F0502020204030204" pitchFamily="34" charset="0"/>
              <a:cs typeface="Times New Roman" panose="02020603050405020304" pitchFamily="18" charset="0"/>
            </a:endParaRPr>
          </a:p>
          <a:p>
            <a:pPr indent="449580" algn="just">
              <a:lnSpc>
                <a:spcPct val="150000"/>
              </a:lnSpc>
              <a:spcAft>
                <a:spcPts val="1000"/>
              </a:spcAft>
            </a:pPr>
            <a:r>
              <a:rPr lang="pt-BR" sz="1800" b="1" dirty="0">
                <a:effectLst/>
                <a:ea typeface="Arial Unicode MS"/>
                <a:cs typeface="Arial Unicode MS"/>
              </a:rPr>
              <a:t>Dimensão operacional</a:t>
            </a:r>
            <a:r>
              <a:rPr lang="pt-BR" sz="1800" dirty="0">
                <a:effectLst/>
                <a:ea typeface="Arial Unicode MS"/>
                <a:cs typeface="Arial Unicode MS"/>
              </a:rPr>
              <a:t>: </a:t>
            </a:r>
            <a:r>
              <a:rPr lang="pt-BR" sz="1800" dirty="0">
                <a:solidFill>
                  <a:srgbClr val="000000"/>
                </a:solidFill>
                <a:effectLst/>
                <a:ea typeface="Calibri" panose="020F0502020204030204" pitchFamily="34" charset="0"/>
                <a:cs typeface="Calibri" panose="020F0502020204030204" pitchFamily="34" charset="0"/>
              </a:rPr>
              <a:t>o potencial empresário ou empresário deve ser capaz de coletar, analisar e interpretar dados relevantes para a elaboração do plano de negócio, seja em relação ao mercado, à concorrência, à viabilidade financeira, entre outros.</a:t>
            </a:r>
            <a:endParaRPr lang="pt-BR" sz="18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725276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F6943AA2-A2E8-3124-FADB-92D39B15E0F5}"/>
              </a:ext>
            </a:extLst>
          </p:cNvPr>
          <p:cNvSpPr txBox="1"/>
          <p:nvPr/>
        </p:nvSpPr>
        <p:spPr>
          <a:xfrm>
            <a:off x="377788" y="260648"/>
            <a:ext cx="8388424" cy="6565900"/>
          </a:xfrm>
          <a:prstGeom prst="rect">
            <a:avLst/>
          </a:prstGeom>
          <a:noFill/>
        </p:spPr>
        <p:txBody>
          <a:bodyPr wrap="square">
            <a:spAutoFit/>
          </a:bodyPr>
          <a:lstStyle/>
          <a:p>
            <a:pPr>
              <a:spcAft>
                <a:spcPts val="800"/>
              </a:spcAft>
            </a:pPr>
            <a:r>
              <a:rPr lang="pt-BR" sz="4800" b="1" kern="100" dirty="0">
                <a:solidFill>
                  <a:srgbClr val="000000"/>
                </a:solidFill>
                <a:effectLst/>
                <a:latin typeface="NexaSlabBoldFREE"/>
                <a:ea typeface="Calibri" panose="020F0502020204030204" pitchFamily="34" charset="0"/>
                <a:cs typeface="Times New Roman" panose="02020603050405020304" pitchFamily="18" charset="0"/>
              </a:rPr>
              <a:t>PROTÓTIPOS</a:t>
            </a:r>
            <a:endParaRPr lang="pt-BR" sz="1800" kern="1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pt-BR" sz="1800" b="1" kern="0" dirty="0">
                <a:solidFill>
                  <a:srgbClr val="000000"/>
                </a:solidFill>
                <a:effectLst/>
                <a:latin typeface="NexaSlabBoldFREE"/>
                <a:ea typeface="Times New Roman" panose="02020603050405020304" pitchFamily="18" charset="0"/>
                <a:cs typeface="Times New Roman" panose="02020603050405020304" pitchFamily="18" charset="0"/>
              </a:rPr>
              <a:t>OS PROTÓTIPOS AJUDAM A REDUZIR OS INVESTIMENTOS INICIAIS, CUSTOS, DESPESAS, TEMPO, E, POR CONSEGUINTE, OS RISCOS, PARA A TOMADA DE DECISÃO.</a:t>
            </a:r>
            <a:endParaRPr lang="pt-BR" sz="1800" kern="1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pt-BR" sz="1800" b="1" kern="0" dirty="0">
                <a:solidFill>
                  <a:srgbClr val="000000"/>
                </a:solidFill>
                <a:effectLst/>
                <a:latin typeface="NexaSlabBoldFREE"/>
                <a:ea typeface="Times New Roman" panose="02020603050405020304" pitchFamily="18" charset="0"/>
                <a:cs typeface="Times New Roman" panose="02020603050405020304" pitchFamily="18" charset="0"/>
              </a:rPr>
              <a:t> </a:t>
            </a:r>
            <a:endParaRPr lang="pt-BR"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800"/>
              </a:spcAft>
            </a:pPr>
            <a:r>
              <a:rPr lang="pt-BR" sz="1800" kern="0" dirty="0">
                <a:solidFill>
                  <a:srgbClr val="000000"/>
                </a:solidFill>
                <a:effectLst/>
                <a:latin typeface="Gotham-Light"/>
                <a:ea typeface="Times New Roman" panose="02020603050405020304" pitchFamily="18" charset="0"/>
                <a:cs typeface="Times New Roman" panose="02020603050405020304" pitchFamily="18" charset="0"/>
              </a:rPr>
              <a:t>Você ainda não sabe bem se seus potenciais clientes estão dispostos a pagar pela sua Proposta de Valor?</a:t>
            </a:r>
            <a:endParaRPr lang="pt-BR"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800"/>
              </a:spcAft>
            </a:pPr>
            <a:r>
              <a:rPr lang="pt-BR" sz="1800" kern="0" dirty="0">
                <a:solidFill>
                  <a:srgbClr val="000000"/>
                </a:solidFill>
                <a:effectLst/>
                <a:latin typeface="Gotham-Light"/>
                <a:ea typeface="Times New Roman" panose="02020603050405020304" pitchFamily="18" charset="0"/>
                <a:cs typeface="Times New Roman" panose="02020603050405020304" pitchFamily="18" charset="0"/>
              </a:rPr>
              <a:t>Ent</a:t>
            </a:r>
            <a:r>
              <a:rPr lang="pt-BR" kern="0" dirty="0">
                <a:solidFill>
                  <a:srgbClr val="000000"/>
                </a:solidFill>
                <a:latin typeface="Gotham-Light"/>
                <a:ea typeface="Times New Roman" panose="02020603050405020304" pitchFamily="18" charset="0"/>
                <a:cs typeface="Times New Roman" panose="02020603050405020304" pitchFamily="18" charset="0"/>
              </a:rPr>
              <a:t>ão </a:t>
            </a:r>
            <a:r>
              <a:rPr lang="pt-BR" sz="1800" kern="0" dirty="0">
                <a:solidFill>
                  <a:srgbClr val="000000"/>
                </a:solidFill>
                <a:effectLst/>
                <a:latin typeface="Gotham-Light"/>
                <a:ea typeface="Times New Roman" panose="02020603050405020304" pitchFamily="18" charset="0"/>
                <a:cs typeface="Times New Roman" panose="02020603050405020304" pitchFamily="18" charset="0"/>
              </a:rPr>
              <a:t>vá para a prática e experimente para aumentar o seu aprendizado!</a:t>
            </a:r>
            <a:endParaRPr lang="pt-BR"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800"/>
              </a:spcAft>
            </a:pPr>
            <a:r>
              <a:rPr lang="pt-BR" sz="1800" kern="0" dirty="0">
                <a:solidFill>
                  <a:srgbClr val="000000"/>
                </a:solidFill>
                <a:effectLst/>
                <a:latin typeface="Gotham-Light"/>
                <a:ea typeface="Times New Roman" panose="02020603050405020304" pitchFamily="18" charset="0"/>
                <a:cs typeface="Times New Roman" panose="02020603050405020304" pitchFamily="18" charset="0"/>
              </a:rPr>
              <a:t>Protótipos permitem que você crie e </a:t>
            </a:r>
            <a:r>
              <a:rPr lang="pt-BR" kern="0" dirty="0">
                <a:solidFill>
                  <a:srgbClr val="000000"/>
                </a:solidFill>
                <a:latin typeface="Gotham-Light"/>
                <a:ea typeface="Times New Roman" panose="02020603050405020304" pitchFamily="18" charset="0"/>
                <a:cs typeface="Times New Roman" panose="02020603050405020304" pitchFamily="18" charset="0"/>
              </a:rPr>
              <a:t>teste </a:t>
            </a:r>
            <a:r>
              <a:rPr lang="pt-BR" sz="1800" kern="0" dirty="0">
                <a:solidFill>
                  <a:srgbClr val="000000"/>
                </a:solidFill>
                <a:effectLst/>
                <a:latin typeface="Gotham-Light"/>
                <a:ea typeface="Times New Roman" panose="02020603050405020304" pitchFamily="18" charset="0"/>
                <a:cs typeface="Times New Roman" panose="02020603050405020304" pitchFamily="18" charset="0"/>
              </a:rPr>
              <a:t>ideias e explore alternativas. Ao materializar </a:t>
            </a:r>
            <a:r>
              <a:rPr lang="pt-BR" kern="0" dirty="0">
                <a:solidFill>
                  <a:srgbClr val="000000"/>
                </a:solidFill>
                <a:latin typeface="Gotham-Light"/>
                <a:ea typeface="Times New Roman" panose="02020603050405020304" pitchFamily="18" charset="0"/>
                <a:cs typeface="Times New Roman" panose="02020603050405020304" pitchFamily="18" charset="0"/>
              </a:rPr>
              <a:t>a sua Proposta de Valor</a:t>
            </a:r>
            <a:r>
              <a:rPr lang="pt-BR" sz="1800" kern="0" dirty="0">
                <a:solidFill>
                  <a:srgbClr val="000000"/>
                </a:solidFill>
                <a:effectLst/>
                <a:latin typeface="Gotham-Light"/>
                <a:ea typeface="Times New Roman" panose="02020603050405020304" pitchFamily="18" charset="0"/>
                <a:cs typeface="Times New Roman" panose="02020603050405020304" pitchFamily="18" charset="0"/>
              </a:rPr>
              <a:t>, fica mais fácil encontrar as melhores oportunidades.</a:t>
            </a:r>
            <a:endParaRPr lang="pt-BR"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800"/>
              </a:spcAft>
            </a:pPr>
            <a:r>
              <a:rPr lang="pt-BR" sz="1800" kern="0" dirty="0">
                <a:solidFill>
                  <a:srgbClr val="000000"/>
                </a:solidFill>
                <a:effectLst/>
                <a:latin typeface="Gotham-Light"/>
                <a:ea typeface="Times New Roman" panose="02020603050405020304" pitchFamily="18" charset="0"/>
                <a:cs typeface="Times New Roman" panose="02020603050405020304" pitchFamily="18" charset="0"/>
              </a:rPr>
              <a:t>A prototipagem tem um grande potencial para questionar e provar conceitos. </a:t>
            </a:r>
          </a:p>
          <a:p>
            <a:pPr algn="just">
              <a:spcAft>
                <a:spcPts val="800"/>
              </a:spcAft>
            </a:pPr>
            <a:endParaRPr lang="pt-BR" kern="0" dirty="0">
              <a:solidFill>
                <a:srgbClr val="000000"/>
              </a:solidFill>
              <a:latin typeface="Gotham-Light"/>
              <a:ea typeface="Calibri" panose="020F0502020204030204" pitchFamily="34" charset="0"/>
              <a:cs typeface="Times New Roman" panose="02020603050405020304" pitchFamily="18" charset="0"/>
            </a:endParaRPr>
          </a:p>
          <a:p>
            <a:pPr>
              <a:spcAft>
                <a:spcPts val="800"/>
              </a:spcAft>
            </a:pPr>
            <a:r>
              <a:rPr lang="pt-BR" sz="1800" b="1" kern="1800" dirty="0">
                <a:effectLst/>
                <a:latin typeface="Times New Roman" panose="02020603050405020304" pitchFamily="18" charset="0"/>
                <a:ea typeface="Times New Roman" panose="02020603050405020304" pitchFamily="18" charset="0"/>
                <a:cs typeface="Times New Roman" panose="02020603050405020304" pitchFamily="18" charset="0"/>
              </a:rPr>
              <a:t>O que é MVP (Minimum Viable Product)</a:t>
            </a:r>
            <a:endParaRPr lang="pt-BR"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800"/>
              </a:spcAft>
            </a:pP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Traduzindo livremente: </a:t>
            </a:r>
            <a:r>
              <a:rPr lang="pt-BR" sz="1800" b="1" kern="100" dirty="0">
                <a:effectLst/>
                <a:latin typeface="Calibri" panose="020F0502020204030204" pitchFamily="34" charset="0"/>
                <a:ea typeface="Calibri" panose="020F0502020204030204" pitchFamily="34" charset="0"/>
                <a:cs typeface="Times New Roman" panose="02020603050405020304" pitchFamily="18" charset="0"/>
              </a:rPr>
              <a:t>mínimo produto viável</a:t>
            </a:r>
            <a:r>
              <a:rPr lang="pt-BR" b="1" kern="100" dirty="0">
                <a:latin typeface="Calibri" panose="020F0502020204030204" pitchFamily="34" charset="0"/>
                <a:ea typeface="Calibri" panose="020F0502020204030204" pitchFamily="34" charset="0"/>
                <a:cs typeface="Times New Roman" panose="02020603050405020304" pitchFamily="18" charset="0"/>
              </a:rPr>
              <a:t>.</a:t>
            </a:r>
            <a:r>
              <a:rPr lang="pt-BR" sz="1800" kern="100" dirty="0">
                <a:effectLst/>
                <a:latin typeface="Calibri" panose="020F0502020204030204" pitchFamily="34" charset="0"/>
                <a:ea typeface="Calibri" panose="020F0502020204030204" pitchFamily="34" charset="0"/>
                <a:cs typeface="Times New Roman" panose="02020603050405020304" pitchFamily="18" charset="0"/>
              </a:rPr>
              <a:t> É um produto ou serviço com todas as características mais básicas necessárias para ser considerado como “entregável”. Claro que, com base nos padrões atuais, dizer que algo está “entregável” pode soar estranho e arriscado, mas faz uma grande diferença para o empreendedor que tem poucos recursos e/ou está com muitas dúvidas.</a:t>
            </a:r>
          </a:p>
          <a:p>
            <a:pPr algn="just">
              <a:spcAft>
                <a:spcPts val="800"/>
              </a:spcAft>
            </a:pPr>
            <a:endParaRPr lang="pt-BR"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418093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D01156B1-3981-6802-07FE-834AC9332069}"/>
              </a:ext>
            </a:extLst>
          </p:cNvPr>
          <p:cNvSpPr txBox="1"/>
          <p:nvPr/>
        </p:nvSpPr>
        <p:spPr>
          <a:xfrm>
            <a:off x="161764" y="188640"/>
            <a:ext cx="8820472" cy="6201378"/>
          </a:xfrm>
          <a:prstGeom prst="rect">
            <a:avLst/>
          </a:prstGeom>
          <a:noFill/>
        </p:spPr>
        <p:txBody>
          <a:bodyPr wrap="square">
            <a:spAutoFit/>
          </a:bodyPr>
          <a:lstStyle/>
          <a:p>
            <a:pPr algn="just">
              <a:lnSpc>
                <a:spcPct val="107000"/>
              </a:lnSpc>
              <a:spcBef>
                <a:spcPts val="200"/>
              </a:spcBef>
            </a:pPr>
            <a:r>
              <a:rPr lang="pt-BR" sz="2000" b="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Entendendo um MVP</a:t>
            </a:r>
          </a:p>
          <a:p>
            <a:pPr algn="just"/>
            <a:r>
              <a:rPr lang="pt-BR" dirty="0">
                <a:effectLst/>
                <a:latin typeface="Calibri" panose="020F0502020204030204" pitchFamily="34" charset="0"/>
                <a:ea typeface="Times New Roman" panose="02020603050405020304" pitchFamily="18" charset="0"/>
                <a:cs typeface="Calibri" panose="020F0502020204030204" pitchFamily="34" charset="0"/>
              </a:rPr>
              <a:t>Para exemplificar melhor o que seria um “produto mínimo”, vamos usar um exemplo clássico e comum em vários contextos: um </a:t>
            </a:r>
            <a:r>
              <a:rPr lang="pt-BR" dirty="0">
                <a:latin typeface="Calibri" panose="020F0502020204030204" pitchFamily="34" charset="0"/>
                <a:ea typeface="Times New Roman" panose="02020603050405020304" pitchFamily="18" charset="0"/>
                <a:cs typeface="Calibri" panose="020F0502020204030204" pitchFamily="34" charset="0"/>
              </a:rPr>
              <a:t>automóvel</a:t>
            </a:r>
            <a:r>
              <a:rPr lang="pt-BR" dirty="0">
                <a:effectLst/>
                <a:latin typeface="Calibri" panose="020F0502020204030204" pitchFamily="34" charset="0"/>
                <a:ea typeface="Times New Roman" panose="02020603050405020304" pitchFamily="18" charset="0"/>
                <a:cs typeface="Calibri" panose="020F0502020204030204" pitchFamily="34" charset="0"/>
              </a:rPr>
              <a:t>. Pare por um instante e pense no que você normalmente encontra dentro de qualquer automóvel. Talvez você tenha pensado em algo mais ou menos assim:</a:t>
            </a:r>
          </a:p>
          <a:p>
            <a:pPr marL="342900" lvl="0" indent="-342900">
              <a:lnSpc>
                <a:spcPct val="107000"/>
              </a:lnSpc>
              <a:spcAft>
                <a:spcPts val="800"/>
              </a:spcAft>
              <a:buSzPts val="1000"/>
              <a:buFont typeface="Symbol" panose="05050102010706020507" pitchFamily="18" charset="2"/>
              <a:buChar char=""/>
              <a:tabLst>
                <a:tab pos="457200" algn="l"/>
              </a:tabLst>
            </a:pPr>
            <a:r>
              <a:rPr lang="pt-BR" kern="100" dirty="0">
                <a:effectLst/>
                <a:latin typeface="Calibri" panose="020F0502020204030204" pitchFamily="34" charset="0"/>
                <a:ea typeface="Calibri" panose="020F0502020204030204" pitchFamily="34" charset="0"/>
                <a:cs typeface="Calibri" panose="020F0502020204030204" pitchFamily="34" charset="0"/>
              </a:rPr>
              <a:t>motor;</a:t>
            </a:r>
          </a:p>
          <a:p>
            <a:pPr marL="342900" lvl="0" indent="-342900">
              <a:lnSpc>
                <a:spcPct val="107000"/>
              </a:lnSpc>
              <a:spcAft>
                <a:spcPts val="800"/>
              </a:spcAft>
              <a:buSzPts val="1000"/>
              <a:buFont typeface="Symbol" panose="05050102010706020507" pitchFamily="18" charset="2"/>
              <a:buChar char=""/>
              <a:tabLst>
                <a:tab pos="457200" algn="l"/>
              </a:tabLst>
            </a:pPr>
            <a:r>
              <a:rPr lang="pt-BR" kern="100" dirty="0">
                <a:effectLst/>
                <a:latin typeface="Calibri" panose="020F0502020204030204" pitchFamily="34" charset="0"/>
                <a:ea typeface="Calibri" panose="020F0502020204030204" pitchFamily="34" charset="0"/>
                <a:cs typeface="Calibri" panose="020F0502020204030204" pitchFamily="34" charset="0"/>
              </a:rPr>
              <a:t>tanque de combustível;</a:t>
            </a:r>
          </a:p>
          <a:p>
            <a:pPr marL="342900" lvl="0" indent="-342900">
              <a:lnSpc>
                <a:spcPct val="107000"/>
              </a:lnSpc>
              <a:spcAft>
                <a:spcPts val="800"/>
              </a:spcAft>
              <a:buSzPts val="1000"/>
              <a:buFont typeface="Symbol" panose="05050102010706020507" pitchFamily="18" charset="2"/>
              <a:buChar char=""/>
              <a:tabLst>
                <a:tab pos="457200" algn="l"/>
              </a:tabLst>
            </a:pPr>
            <a:r>
              <a:rPr lang="pt-BR" kern="100" dirty="0">
                <a:effectLst/>
                <a:latin typeface="Calibri" panose="020F0502020204030204" pitchFamily="34" charset="0"/>
                <a:ea typeface="Calibri" panose="020F0502020204030204" pitchFamily="34" charset="0"/>
                <a:cs typeface="Calibri" panose="020F0502020204030204" pitchFamily="34" charset="0"/>
              </a:rPr>
              <a:t>volante;</a:t>
            </a:r>
          </a:p>
          <a:p>
            <a:pPr marL="342900" lvl="0" indent="-342900">
              <a:lnSpc>
                <a:spcPct val="107000"/>
              </a:lnSpc>
              <a:spcAft>
                <a:spcPts val="800"/>
              </a:spcAft>
              <a:buSzPts val="1000"/>
              <a:buFont typeface="Symbol" panose="05050102010706020507" pitchFamily="18" charset="2"/>
              <a:buChar char=""/>
              <a:tabLst>
                <a:tab pos="457200" algn="l"/>
              </a:tabLst>
            </a:pPr>
            <a:r>
              <a:rPr lang="pt-BR" kern="100" dirty="0">
                <a:effectLst/>
                <a:latin typeface="Calibri" panose="020F0502020204030204" pitchFamily="34" charset="0"/>
                <a:ea typeface="Calibri" panose="020F0502020204030204" pitchFamily="34" charset="0"/>
                <a:cs typeface="Calibri" panose="020F0502020204030204" pitchFamily="34" charset="0"/>
              </a:rPr>
              <a:t>bancos;</a:t>
            </a:r>
          </a:p>
          <a:p>
            <a:pPr marL="342900" lvl="0" indent="-342900">
              <a:lnSpc>
                <a:spcPct val="107000"/>
              </a:lnSpc>
              <a:spcAft>
                <a:spcPts val="800"/>
              </a:spcAft>
              <a:buSzPts val="1000"/>
              <a:buFont typeface="Symbol" panose="05050102010706020507" pitchFamily="18" charset="2"/>
              <a:buChar char=""/>
              <a:tabLst>
                <a:tab pos="457200" algn="l"/>
              </a:tabLst>
            </a:pPr>
            <a:r>
              <a:rPr lang="pt-BR" kern="100" dirty="0">
                <a:effectLst/>
                <a:latin typeface="Calibri" panose="020F0502020204030204" pitchFamily="34" charset="0"/>
                <a:ea typeface="Calibri" panose="020F0502020204030204" pitchFamily="34" charset="0"/>
                <a:cs typeface="Calibri" panose="020F0502020204030204" pitchFamily="34" charset="0"/>
              </a:rPr>
              <a:t>rodas;</a:t>
            </a:r>
          </a:p>
          <a:p>
            <a:pPr marL="342900" lvl="0" indent="-342900">
              <a:lnSpc>
                <a:spcPct val="107000"/>
              </a:lnSpc>
              <a:spcAft>
                <a:spcPts val="800"/>
              </a:spcAft>
              <a:buSzPts val="1000"/>
              <a:buFont typeface="Symbol" panose="05050102010706020507" pitchFamily="18" charset="2"/>
              <a:buChar char=""/>
              <a:tabLst>
                <a:tab pos="457200" algn="l"/>
              </a:tabLst>
            </a:pPr>
            <a:r>
              <a:rPr lang="pt-BR" kern="100" dirty="0">
                <a:effectLst/>
                <a:latin typeface="Calibri" panose="020F0502020204030204" pitchFamily="34" charset="0"/>
                <a:ea typeface="Calibri" panose="020F0502020204030204" pitchFamily="34" charset="0"/>
                <a:cs typeface="Calibri" panose="020F0502020204030204" pitchFamily="34" charset="0"/>
              </a:rPr>
              <a:t>estepe;</a:t>
            </a:r>
          </a:p>
          <a:p>
            <a:pPr marL="342900" lvl="0" indent="-342900">
              <a:lnSpc>
                <a:spcPct val="107000"/>
              </a:lnSpc>
              <a:spcAft>
                <a:spcPts val="800"/>
              </a:spcAft>
              <a:buSzPts val="1000"/>
              <a:buFont typeface="Symbol" panose="05050102010706020507" pitchFamily="18" charset="2"/>
              <a:buChar char=""/>
              <a:tabLst>
                <a:tab pos="457200" algn="l"/>
              </a:tabLst>
            </a:pPr>
            <a:r>
              <a:rPr lang="pt-BR" kern="100" dirty="0">
                <a:effectLst/>
                <a:latin typeface="Calibri" panose="020F0502020204030204" pitchFamily="34" charset="0"/>
                <a:ea typeface="Calibri" panose="020F0502020204030204" pitchFamily="34" charset="0"/>
                <a:cs typeface="Calibri" panose="020F0502020204030204" pitchFamily="34" charset="0"/>
              </a:rPr>
              <a:t>rádio;</a:t>
            </a:r>
          </a:p>
          <a:p>
            <a:pPr marL="342900" lvl="0" indent="-342900">
              <a:lnSpc>
                <a:spcPct val="107000"/>
              </a:lnSpc>
              <a:spcAft>
                <a:spcPts val="800"/>
              </a:spcAft>
              <a:buSzPts val="1000"/>
              <a:buFont typeface="Symbol" panose="05050102010706020507" pitchFamily="18" charset="2"/>
              <a:buChar char=""/>
              <a:tabLst>
                <a:tab pos="457200" algn="l"/>
              </a:tabLst>
            </a:pPr>
            <a:r>
              <a:rPr lang="pt-BR" kern="100" dirty="0">
                <a:effectLst/>
                <a:latin typeface="Calibri" panose="020F0502020204030204" pitchFamily="34" charset="0"/>
                <a:ea typeface="Calibri" panose="020F0502020204030204" pitchFamily="34" charset="0"/>
                <a:cs typeface="Calibri" panose="020F0502020204030204" pitchFamily="34" charset="0"/>
              </a:rPr>
              <a:t>carroceria;</a:t>
            </a:r>
          </a:p>
          <a:p>
            <a:pPr marL="342900" lvl="0" indent="-342900">
              <a:lnSpc>
                <a:spcPct val="107000"/>
              </a:lnSpc>
              <a:spcAft>
                <a:spcPts val="800"/>
              </a:spcAft>
              <a:buSzPts val="1000"/>
              <a:buFont typeface="Symbol" panose="05050102010706020507" pitchFamily="18" charset="2"/>
              <a:buChar char=""/>
              <a:tabLst>
                <a:tab pos="457200" algn="l"/>
              </a:tabLst>
            </a:pPr>
            <a:r>
              <a:rPr lang="pt-BR" kern="100" dirty="0">
                <a:effectLst/>
                <a:latin typeface="Calibri" panose="020F0502020204030204" pitchFamily="34" charset="0"/>
                <a:ea typeface="Calibri" panose="020F0502020204030204" pitchFamily="34" charset="0"/>
                <a:cs typeface="Calibri" panose="020F0502020204030204" pitchFamily="34" charset="0"/>
              </a:rPr>
              <a:t>luz interna;</a:t>
            </a:r>
          </a:p>
          <a:p>
            <a:pPr marL="342900" lvl="0" indent="-342900">
              <a:lnSpc>
                <a:spcPct val="107000"/>
              </a:lnSpc>
              <a:spcAft>
                <a:spcPts val="800"/>
              </a:spcAft>
              <a:buSzPts val="1000"/>
              <a:buFont typeface="Symbol" panose="05050102010706020507" pitchFamily="18" charset="2"/>
              <a:buChar char=""/>
              <a:tabLst>
                <a:tab pos="457200" algn="l"/>
              </a:tabLst>
            </a:pPr>
            <a:r>
              <a:rPr lang="pt-BR" kern="100" dirty="0">
                <a:effectLst/>
                <a:latin typeface="Calibri" panose="020F0502020204030204" pitchFamily="34" charset="0"/>
                <a:ea typeface="Calibri" panose="020F0502020204030204" pitchFamily="34" charset="0"/>
                <a:cs typeface="Calibri" panose="020F0502020204030204" pitchFamily="34" charset="0"/>
              </a:rPr>
              <a:t>faróis;</a:t>
            </a:r>
          </a:p>
          <a:p>
            <a:pPr marL="342900" lvl="0" indent="-342900">
              <a:lnSpc>
                <a:spcPct val="107000"/>
              </a:lnSpc>
              <a:spcAft>
                <a:spcPts val="800"/>
              </a:spcAft>
              <a:buSzPts val="1000"/>
              <a:buFont typeface="Symbol" panose="05050102010706020507" pitchFamily="18" charset="2"/>
              <a:buChar char=""/>
              <a:tabLst>
                <a:tab pos="457200" algn="l"/>
              </a:tabLst>
            </a:pPr>
            <a:r>
              <a:rPr lang="pt-BR" kern="100" dirty="0">
                <a:effectLst/>
                <a:latin typeface="Calibri" panose="020F0502020204030204" pitchFamily="34" charset="0"/>
                <a:ea typeface="Calibri" panose="020F0502020204030204" pitchFamily="34" charset="0"/>
                <a:cs typeface="Calibri" panose="020F0502020204030204" pitchFamily="34" charset="0"/>
              </a:rPr>
              <a:t>setas;</a:t>
            </a:r>
          </a:p>
          <a:p>
            <a:pPr marL="342900" lvl="0" indent="-342900">
              <a:lnSpc>
                <a:spcPct val="107000"/>
              </a:lnSpc>
              <a:spcAft>
                <a:spcPts val="800"/>
              </a:spcAft>
              <a:buSzPts val="1000"/>
              <a:buFont typeface="Symbol" panose="05050102010706020507" pitchFamily="18" charset="2"/>
              <a:buChar char=""/>
              <a:tabLst>
                <a:tab pos="457200" algn="l"/>
              </a:tabLst>
            </a:pPr>
            <a:r>
              <a:rPr lang="pt-BR" kern="100" dirty="0">
                <a:effectLst/>
                <a:latin typeface="Calibri" panose="020F0502020204030204" pitchFamily="34" charset="0"/>
                <a:ea typeface="Calibri" panose="020F0502020204030204" pitchFamily="34" charset="0"/>
                <a:cs typeface="Calibri" panose="020F0502020204030204" pitchFamily="34" charset="0"/>
              </a:rPr>
              <a:t>cintos de segurança</a:t>
            </a:r>
            <a:r>
              <a:rPr lang="pt-BR" sz="1600" kern="100" dirty="0">
                <a:effectLst/>
                <a:latin typeface="Calibri" panose="020F0502020204030204"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2843392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CA082B13-17C0-F37B-01BC-CBE040C1188B}"/>
              </a:ext>
            </a:extLst>
          </p:cNvPr>
          <p:cNvSpPr txBox="1"/>
          <p:nvPr/>
        </p:nvSpPr>
        <p:spPr>
          <a:xfrm>
            <a:off x="193423" y="620688"/>
            <a:ext cx="8964488" cy="6492226"/>
          </a:xfrm>
          <a:prstGeom prst="rect">
            <a:avLst/>
          </a:prstGeom>
          <a:noFill/>
        </p:spPr>
        <p:txBody>
          <a:bodyPr wrap="square">
            <a:spAutoFit/>
          </a:bodyPr>
          <a:lstStyle/>
          <a:p>
            <a:pPr algn="just"/>
            <a:r>
              <a:rPr lang="pt-BR" dirty="0">
                <a:effectLst/>
                <a:latin typeface="Calibri" panose="020F0502020204030204" pitchFamily="34" charset="0"/>
                <a:ea typeface="Times New Roman" panose="02020603050405020304" pitchFamily="18" charset="0"/>
                <a:cs typeface="Calibri" panose="020F0502020204030204" pitchFamily="34" charset="0"/>
              </a:rPr>
              <a:t>A lista poderia ser maior, mas já é o suficiente para o nosso ponto. O próximo passo aqui é filtrar esses itens de acordo com a função mais básica de qualquer carro: </a:t>
            </a:r>
            <a:r>
              <a:rPr lang="pt-BR" u="sng" dirty="0">
                <a:effectLst/>
                <a:latin typeface="Calibri" panose="020F0502020204030204" pitchFamily="34" charset="0"/>
                <a:ea typeface="Times New Roman" panose="02020603050405020304" pitchFamily="18" charset="0"/>
                <a:cs typeface="Calibri" panose="020F0502020204030204" pitchFamily="34" charset="0"/>
              </a:rPr>
              <a:t>andar e ser guiado</a:t>
            </a:r>
            <a:r>
              <a:rPr lang="pt-BR" dirty="0">
                <a:effectLst/>
                <a:latin typeface="Calibri" panose="020F0502020204030204" pitchFamily="34" charset="0"/>
                <a:ea typeface="Times New Roman" panose="02020603050405020304" pitchFamily="18" charset="0"/>
                <a:cs typeface="Calibri" panose="020F0502020204030204" pitchFamily="34" charset="0"/>
              </a:rPr>
              <a:t>. O que sobra aqui é:</a:t>
            </a:r>
          </a:p>
          <a:p>
            <a:pPr marL="342900" lvl="0" indent="-342900">
              <a:lnSpc>
                <a:spcPct val="107000"/>
              </a:lnSpc>
              <a:spcAft>
                <a:spcPts val="800"/>
              </a:spcAft>
              <a:buSzPts val="1000"/>
              <a:buFont typeface="Symbol" panose="05050102010706020507" pitchFamily="18" charset="2"/>
              <a:buChar char=""/>
              <a:tabLst>
                <a:tab pos="457200" algn="l"/>
              </a:tabLst>
            </a:pPr>
            <a:r>
              <a:rPr lang="pt-BR" kern="100" dirty="0">
                <a:effectLst/>
                <a:latin typeface="Calibri" panose="020F0502020204030204" pitchFamily="34" charset="0"/>
                <a:ea typeface="Calibri" panose="020F0502020204030204" pitchFamily="34" charset="0"/>
                <a:cs typeface="Calibri" panose="020F0502020204030204" pitchFamily="34" charset="0"/>
              </a:rPr>
              <a:t>motor;</a:t>
            </a:r>
          </a:p>
          <a:p>
            <a:pPr marL="342900" lvl="0" indent="-342900">
              <a:lnSpc>
                <a:spcPct val="107000"/>
              </a:lnSpc>
              <a:spcAft>
                <a:spcPts val="800"/>
              </a:spcAft>
              <a:buSzPts val="1000"/>
              <a:buFont typeface="Symbol" panose="05050102010706020507" pitchFamily="18" charset="2"/>
              <a:buChar char=""/>
              <a:tabLst>
                <a:tab pos="457200" algn="l"/>
              </a:tabLst>
            </a:pPr>
            <a:r>
              <a:rPr lang="pt-BR" kern="100" dirty="0">
                <a:effectLst/>
                <a:latin typeface="Calibri" panose="020F0502020204030204" pitchFamily="34" charset="0"/>
                <a:ea typeface="Calibri" panose="020F0502020204030204" pitchFamily="34" charset="0"/>
                <a:cs typeface="Calibri" panose="020F0502020204030204" pitchFamily="34" charset="0"/>
              </a:rPr>
              <a:t>tanque de combustível;</a:t>
            </a:r>
          </a:p>
          <a:p>
            <a:pPr marL="342900" lvl="0" indent="-342900">
              <a:lnSpc>
                <a:spcPct val="107000"/>
              </a:lnSpc>
              <a:spcAft>
                <a:spcPts val="800"/>
              </a:spcAft>
              <a:buSzPts val="1000"/>
              <a:buFont typeface="Symbol" panose="05050102010706020507" pitchFamily="18" charset="2"/>
              <a:buChar char=""/>
              <a:tabLst>
                <a:tab pos="457200" algn="l"/>
              </a:tabLst>
            </a:pPr>
            <a:r>
              <a:rPr lang="pt-BR" kern="100" dirty="0">
                <a:effectLst/>
                <a:latin typeface="Calibri" panose="020F0502020204030204" pitchFamily="34" charset="0"/>
                <a:ea typeface="Calibri" panose="020F0502020204030204" pitchFamily="34" charset="0"/>
                <a:cs typeface="Calibri" panose="020F0502020204030204" pitchFamily="34" charset="0"/>
              </a:rPr>
              <a:t>volante;</a:t>
            </a:r>
          </a:p>
          <a:p>
            <a:pPr marL="342900" lvl="0" indent="-342900">
              <a:lnSpc>
                <a:spcPct val="107000"/>
              </a:lnSpc>
              <a:spcAft>
                <a:spcPts val="800"/>
              </a:spcAft>
              <a:buSzPts val="1000"/>
              <a:buFont typeface="Symbol" panose="05050102010706020507" pitchFamily="18" charset="2"/>
              <a:buChar char=""/>
              <a:tabLst>
                <a:tab pos="457200" algn="l"/>
              </a:tabLst>
            </a:pPr>
            <a:r>
              <a:rPr lang="pt-BR" kern="100" dirty="0">
                <a:effectLst/>
                <a:latin typeface="Calibri" panose="020F0502020204030204" pitchFamily="34" charset="0"/>
                <a:ea typeface="Calibri" panose="020F0502020204030204" pitchFamily="34" charset="0"/>
                <a:cs typeface="Calibri" panose="020F0502020204030204" pitchFamily="34" charset="0"/>
              </a:rPr>
              <a:t>um banco, pelo menos;</a:t>
            </a:r>
          </a:p>
          <a:p>
            <a:pPr marL="342900" lvl="0" indent="-342900">
              <a:lnSpc>
                <a:spcPct val="107000"/>
              </a:lnSpc>
              <a:spcAft>
                <a:spcPts val="800"/>
              </a:spcAft>
              <a:buSzPts val="1000"/>
              <a:buFont typeface="Symbol" panose="05050102010706020507" pitchFamily="18" charset="2"/>
              <a:buChar char=""/>
              <a:tabLst>
                <a:tab pos="457200" algn="l"/>
              </a:tabLst>
            </a:pPr>
            <a:r>
              <a:rPr lang="pt-BR" kern="100" dirty="0">
                <a:effectLst/>
                <a:latin typeface="Calibri" panose="020F0502020204030204" pitchFamily="34" charset="0"/>
                <a:ea typeface="Calibri" panose="020F0502020204030204" pitchFamily="34" charset="0"/>
                <a:cs typeface="Calibri" panose="020F0502020204030204" pitchFamily="34" charset="0"/>
              </a:rPr>
              <a:t>rodas;</a:t>
            </a:r>
          </a:p>
          <a:p>
            <a:pPr marL="342900" lvl="0" indent="-342900">
              <a:lnSpc>
                <a:spcPct val="107000"/>
              </a:lnSpc>
              <a:spcAft>
                <a:spcPts val="800"/>
              </a:spcAft>
              <a:buSzPts val="1000"/>
              <a:buFont typeface="Symbol" panose="05050102010706020507" pitchFamily="18" charset="2"/>
              <a:buChar char=""/>
              <a:tabLst>
                <a:tab pos="457200" algn="l"/>
              </a:tabLst>
            </a:pPr>
            <a:r>
              <a:rPr lang="pt-BR" kern="100" dirty="0">
                <a:effectLst/>
                <a:latin typeface="Calibri" panose="020F0502020204030204" pitchFamily="34" charset="0"/>
                <a:ea typeface="Calibri" panose="020F0502020204030204" pitchFamily="34" charset="0"/>
                <a:cs typeface="Calibri" panose="020F0502020204030204" pitchFamily="34" charset="0"/>
              </a:rPr>
              <a:t>carroceria básica para sustentar a estrutura mecânica.</a:t>
            </a:r>
          </a:p>
          <a:p>
            <a:pPr marL="342900" lvl="0" indent="-342900">
              <a:lnSpc>
                <a:spcPct val="107000"/>
              </a:lnSpc>
              <a:spcAft>
                <a:spcPts val="800"/>
              </a:spcAft>
              <a:buSzPts val="1000"/>
              <a:buFont typeface="Symbol" panose="05050102010706020507" pitchFamily="18" charset="2"/>
              <a:buChar char=""/>
              <a:tabLst>
                <a:tab pos="457200" algn="l"/>
              </a:tabLst>
            </a:pPr>
            <a:endParaRPr lang="pt-BR" kern="100" dirty="0">
              <a:latin typeface="Calibri" panose="020F0502020204030204" pitchFamily="34" charset="0"/>
              <a:ea typeface="Calibri" panose="020F0502020204030204" pitchFamily="34" charset="0"/>
              <a:cs typeface="Calibri" panose="020F0502020204030204" pitchFamily="34" charset="0"/>
            </a:endParaRPr>
          </a:p>
          <a:p>
            <a:pPr algn="just"/>
            <a:r>
              <a:rPr lang="pt-BR" dirty="0">
                <a:effectLst/>
                <a:latin typeface="Calibri" panose="020F0502020204030204" pitchFamily="34" charset="0"/>
                <a:ea typeface="Times New Roman" panose="02020603050405020304" pitchFamily="18" charset="0"/>
                <a:cs typeface="Calibri" panose="020F0502020204030204" pitchFamily="34" charset="0"/>
              </a:rPr>
              <a:t>Este é o Minimum Viable Product para um automóvel. Pode parecer absurdo pensar em vender um carro sem cinto de segurança e outros itens de segurança. Mas, para todos os efeitos, este “carro mínimo” cumpre a sua função.</a:t>
            </a:r>
          </a:p>
          <a:p>
            <a:pPr algn="just"/>
            <a:endParaRPr lang="pt-BR" dirty="0">
              <a:effectLst/>
              <a:latin typeface="Calibri" panose="020F0502020204030204" pitchFamily="34" charset="0"/>
              <a:ea typeface="Times New Roman" panose="02020603050405020304" pitchFamily="18" charset="0"/>
              <a:cs typeface="Calibri" panose="020F0502020204030204" pitchFamily="34" charset="0"/>
            </a:endParaRPr>
          </a:p>
          <a:p>
            <a:pPr algn="just"/>
            <a:r>
              <a:rPr lang="pt-BR" dirty="0">
                <a:effectLst/>
                <a:latin typeface="Calibri" panose="020F0502020204030204" pitchFamily="34" charset="0"/>
                <a:ea typeface="Times New Roman" panose="02020603050405020304" pitchFamily="18" charset="0"/>
                <a:cs typeface="Calibri" panose="020F0502020204030204" pitchFamily="34" charset="0"/>
              </a:rPr>
              <a:t>Não está convencido? Bem, digamos que você está inventando o primeiro carro da história e tem de convencer as pessoas de que vale a pena investir nele. Você precisa, antes de mais nada, provar que ele pode se mover sozinho em terra, algo inédito até esse momento. Sua tarefa é focar nas características principais do produto ou serviço e trabalhar, inicialmente, apenas com elas. É isto que o MVP faz.</a:t>
            </a:r>
          </a:p>
          <a:p>
            <a:pPr lvl="0">
              <a:lnSpc>
                <a:spcPct val="107000"/>
              </a:lnSpc>
              <a:spcAft>
                <a:spcPts val="800"/>
              </a:spcAft>
              <a:buSzPts val="1000"/>
              <a:tabLst>
                <a:tab pos="457200" algn="l"/>
              </a:tabLst>
            </a:pPr>
            <a:endParaRPr lang="pt-BR" kern="1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410116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80D5150F-8C74-D04F-BED9-3F15A9AFE21E}"/>
              </a:ext>
            </a:extLst>
          </p:cNvPr>
          <p:cNvSpPr txBox="1"/>
          <p:nvPr/>
        </p:nvSpPr>
        <p:spPr>
          <a:xfrm>
            <a:off x="125760" y="1196752"/>
            <a:ext cx="8892480" cy="4619854"/>
          </a:xfrm>
          <a:prstGeom prst="rect">
            <a:avLst/>
          </a:prstGeom>
          <a:noFill/>
        </p:spPr>
        <p:txBody>
          <a:bodyPr wrap="square">
            <a:spAutoFit/>
          </a:bodyPr>
          <a:lstStyle/>
          <a:p>
            <a:pPr algn="just">
              <a:lnSpc>
                <a:spcPct val="150000"/>
              </a:lnSpc>
            </a:pPr>
            <a:r>
              <a:rPr lang="pt-BR" sz="1800" dirty="0">
                <a:effectLst/>
                <a:latin typeface="Calibri" panose="020F0502020204030204" pitchFamily="34" charset="0"/>
                <a:ea typeface="Times New Roman" panose="02020603050405020304" pitchFamily="18" charset="0"/>
                <a:cs typeface="Calibri" panose="020F0502020204030204" pitchFamily="34" charset="0"/>
              </a:rPr>
              <a:t>Depois de obter o reconhecimento que precisa, você pode pensar em atualizar seu produto ou serviço, agregando mais valor e dando-lhe diferenciais de mercado. Neste exemplo, inserir os cintos, mais bancos para passageiros, uma carroceria com melhor aparência, para-brisas, personalizar a carroceria, etc..</a:t>
            </a:r>
          </a:p>
          <a:p>
            <a:pPr algn="just">
              <a:lnSpc>
                <a:spcPct val="150000"/>
              </a:lnSpc>
            </a:pPr>
            <a:endParaRPr lang="pt-BR" sz="1800" dirty="0">
              <a:effectLst/>
              <a:latin typeface="Calibri" panose="020F0502020204030204" pitchFamily="34" charset="0"/>
              <a:ea typeface="Times New Roman" panose="02020603050405020304" pitchFamily="18" charset="0"/>
              <a:cs typeface="Calibri" panose="020F0502020204030204" pitchFamily="34" charset="0"/>
            </a:endParaRPr>
          </a:p>
          <a:p>
            <a:pPr algn="just">
              <a:lnSpc>
                <a:spcPct val="150000"/>
              </a:lnSpc>
            </a:pPr>
            <a:r>
              <a:rPr lang="pt-BR" sz="1800" dirty="0">
                <a:effectLst/>
                <a:latin typeface="Calibri" panose="020F0502020204030204" pitchFamily="34" charset="0"/>
                <a:ea typeface="Times New Roman" panose="02020603050405020304" pitchFamily="18" charset="0"/>
                <a:cs typeface="Calibri" panose="020F0502020204030204" pitchFamily="34" charset="0"/>
              </a:rPr>
              <a:t>Mas, em qualquer momento, você poderia apresentar o seu “carro mínimo” para possíveis clientes como um produto minimamente viável</a:t>
            </a:r>
            <a:r>
              <a:rPr lang="pt-BR" dirty="0">
                <a:latin typeface="Calibri" panose="020F0502020204030204" pitchFamily="34" charset="0"/>
                <a:ea typeface="Times New Roman" panose="02020603050405020304" pitchFamily="18" charset="0"/>
                <a:cs typeface="Calibri" panose="020F0502020204030204" pitchFamily="34" charset="0"/>
              </a:rPr>
              <a:t>, ou consumível.</a:t>
            </a:r>
            <a:endParaRPr lang="pt-BR" sz="1800" dirty="0">
              <a:effectLst/>
              <a:latin typeface="Calibri" panose="020F0502020204030204" pitchFamily="34" charset="0"/>
              <a:ea typeface="Times New Roman" panose="02020603050405020304" pitchFamily="18" charset="0"/>
              <a:cs typeface="Calibri" panose="020F0502020204030204" pitchFamily="34" charset="0"/>
            </a:endParaRPr>
          </a:p>
          <a:p>
            <a:pPr algn="just">
              <a:lnSpc>
                <a:spcPct val="150000"/>
              </a:lnSpc>
            </a:pPr>
            <a:endParaRPr lang="pt-BR" sz="1800" dirty="0">
              <a:effectLst/>
              <a:latin typeface="Calibri" panose="020F0502020204030204" pitchFamily="34" charset="0"/>
              <a:ea typeface="Times New Roman" panose="02020603050405020304" pitchFamily="18" charset="0"/>
              <a:cs typeface="Calibri" panose="020F0502020204030204" pitchFamily="34" charset="0"/>
            </a:endParaRPr>
          </a:p>
          <a:p>
            <a:pPr algn="just">
              <a:lnSpc>
                <a:spcPct val="150000"/>
              </a:lnSpc>
            </a:pPr>
            <a:r>
              <a:rPr lang="pt-BR" dirty="0">
                <a:effectLst/>
                <a:latin typeface="Calibri" panose="020F0502020204030204" pitchFamily="34" charset="0"/>
                <a:ea typeface="Calibri" panose="020F0502020204030204" pitchFamily="34" charset="0"/>
                <a:cs typeface="Calibri" panose="020F0502020204030204" pitchFamily="34" charset="0"/>
              </a:rPr>
              <a:t>A mesma lógica se aplica a vários tipos de produtos ou serviços. Há uma série de componentes que podem ser considerados essenciais, enquanto outros atuam para complementar o produto e diferenciá-lo dos demais. Pense nisto!</a:t>
            </a:r>
            <a:endParaRPr lang="pt-B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44774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0"/>
            <a:ext cx="9144000" cy="6740307"/>
          </a:xfrm>
          <a:prstGeom prst="rect">
            <a:avLst/>
          </a:prstGeom>
        </p:spPr>
        <p:txBody>
          <a:bodyPr wrap="square">
            <a:spAutoFit/>
          </a:bodyPr>
          <a:lstStyle/>
          <a:p>
            <a:r>
              <a:rPr lang="pt-BR" u="sng" dirty="0"/>
              <a:t>Preço</a:t>
            </a:r>
            <a:r>
              <a:rPr lang="pt-BR" dirty="0"/>
              <a:t> - O que é e como fazer:</a:t>
            </a:r>
          </a:p>
          <a:p>
            <a:endParaRPr lang="pt-BR" dirty="0"/>
          </a:p>
          <a:p>
            <a:r>
              <a:rPr lang="pt-BR" b="1" dirty="0"/>
              <a:t>Preço</a:t>
            </a:r>
            <a:r>
              <a:rPr lang="pt-BR" dirty="0"/>
              <a:t> é o que o cliente paga; Valor é o que ele recebe. A determinação do preço deve considerar os custos do produto ou serviço e ainda proporcionar o retorno desejado. Ao avaliar o quanto o cliente está disposto a pagar, você pode e deve verificar se seu preço será compatível com aquele praticado no mercado pelos concorrentes diretos. Ou seja, se é competitivo.</a:t>
            </a:r>
          </a:p>
          <a:p>
            <a:endParaRPr lang="pt-BR" b="1" dirty="0">
              <a:solidFill>
                <a:srgbClr val="FF0000"/>
              </a:solidFill>
            </a:endParaRPr>
          </a:p>
          <a:p>
            <a:r>
              <a:rPr lang="pt-BR" b="1" dirty="0">
                <a:solidFill>
                  <a:srgbClr val="FF0000"/>
                </a:solidFill>
              </a:rPr>
              <a:t>Fique de olho</a:t>
            </a:r>
          </a:p>
          <a:p>
            <a:r>
              <a:rPr lang="pt-BR" dirty="0"/>
              <a:t>O preço de venda será trabalhado novamente no Plano Financeiro, quando calcularmos o</a:t>
            </a:r>
          </a:p>
          <a:p>
            <a:r>
              <a:rPr lang="pt-BR" dirty="0"/>
              <a:t>faturamento total da empresa.</a:t>
            </a:r>
          </a:p>
          <a:p>
            <a:endParaRPr lang="pt-BR" dirty="0"/>
          </a:p>
          <a:p>
            <a:r>
              <a:rPr lang="pt-BR" u="sng" dirty="0"/>
              <a:t>Estratégias promocionais </a:t>
            </a:r>
            <a:r>
              <a:rPr lang="pt-BR" dirty="0"/>
              <a:t>- O que é e como fazer:</a:t>
            </a:r>
          </a:p>
          <a:p>
            <a:r>
              <a:rPr lang="pt-BR" dirty="0"/>
              <a:t>Promoção é toda ação que tem como objetivo apresentar, informar, convencer ou lembrar os</a:t>
            </a:r>
          </a:p>
          <a:p>
            <a:r>
              <a:rPr lang="pt-BR" dirty="0"/>
              <a:t>clientes de comprar os seus produtos ou serviços e não os dos concorrentes. A seguir, estão</a:t>
            </a:r>
          </a:p>
          <a:p>
            <a:r>
              <a:rPr lang="pt-BR" dirty="0"/>
              <a:t>relacionadas algumas estratégias que você poderá utilizar:</a:t>
            </a:r>
          </a:p>
          <a:p>
            <a:pPr>
              <a:buFont typeface="Arial" pitchFamily="34" charset="0"/>
              <a:buChar char="•"/>
            </a:pPr>
            <a:r>
              <a:rPr lang="pt-BR" dirty="0"/>
              <a:t> propaganda em rádio, jornais, revistas, panfletos, encartes, redes sociais e sites;</a:t>
            </a:r>
          </a:p>
          <a:p>
            <a:pPr>
              <a:buFont typeface="Arial" pitchFamily="34" charset="0"/>
              <a:buChar char="•"/>
            </a:pPr>
            <a:r>
              <a:rPr lang="pt-BR" dirty="0"/>
              <a:t> degustação, amostra-grátis ou experiência gratuita (serviços);</a:t>
            </a:r>
          </a:p>
          <a:p>
            <a:pPr>
              <a:buFont typeface="Arial" pitchFamily="34" charset="0"/>
              <a:buChar char="•"/>
            </a:pPr>
            <a:r>
              <a:rPr lang="pt-BR" dirty="0"/>
              <a:t> descontos (de acordo com os volumes comprados);</a:t>
            </a:r>
          </a:p>
          <a:p>
            <a:pPr>
              <a:buFont typeface="Arial" pitchFamily="34" charset="0"/>
              <a:buChar char="•"/>
            </a:pPr>
            <a:r>
              <a:rPr lang="pt-BR" dirty="0"/>
              <a:t> participação em feiras e eventos.</a:t>
            </a:r>
          </a:p>
          <a:p>
            <a:r>
              <a:rPr lang="pt-BR" dirty="0"/>
              <a:t>Determine de que maneira você irá divulgar seus produtos, pois todas as formas de divulgação</a:t>
            </a:r>
          </a:p>
          <a:p>
            <a:r>
              <a:rPr lang="pt-BR" dirty="0"/>
              <a:t>implicam despesas. Leve em conta o retorno dessa estratégia, seja na imagem do negócio, no aumento do número de clientes ou no acréscimo da receita.</a:t>
            </a:r>
          </a:p>
          <a:p>
            <a:r>
              <a:rPr lang="pt-BR" dirty="0"/>
              <a:t>Use a criatividade para encontrar as melhores maneiras, conforme o perfil do seu público-alvo,</a:t>
            </a:r>
          </a:p>
          <a:p>
            <a:r>
              <a:rPr lang="pt-BR" dirty="0"/>
              <a:t>Para divulgar seus produtos/serviços ou, então, observe o que os seus concorrentes fazem.</a:t>
            </a:r>
          </a:p>
        </p:txBody>
      </p:sp>
      <p:sp>
        <p:nvSpPr>
          <p:cNvPr id="3" name="Retângulo 2"/>
          <p:cNvSpPr/>
          <p:nvPr/>
        </p:nvSpPr>
        <p:spPr>
          <a:xfrm>
            <a:off x="0" y="1916832"/>
            <a:ext cx="9144000" cy="100811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0"/>
            <a:ext cx="9144000" cy="6740307"/>
          </a:xfrm>
          <a:prstGeom prst="rect">
            <a:avLst/>
          </a:prstGeom>
        </p:spPr>
        <p:txBody>
          <a:bodyPr wrap="square">
            <a:spAutoFit/>
          </a:bodyPr>
          <a:lstStyle/>
          <a:p>
            <a:r>
              <a:rPr lang="pt-BR" b="1" dirty="0"/>
              <a:t>Estratégias promocionais</a:t>
            </a:r>
          </a:p>
          <a:p>
            <a:endParaRPr lang="pt-BR" dirty="0"/>
          </a:p>
          <a:p>
            <a:r>
              <a:rPr lang="pt-BR" dirty="0"/>
              <a:t>Descreva as estratégias de promoção e divulgação que irá utilizar.</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___________________________________________________________________________</a:t>
            </a:r>
          </a:p>
          <a:p>
            <a:r>
              <a:rPr lang="pt-BR" dirty="0"/>
              <a:t>___________________________________________________________________________</a:t>
            </a:r>
          </a:p>
          <a:p>
            <a:r>
              <a:rPr lang="pt-BR" dirty="0"/>
              <a:t>___________________________________________________________________________</a:t>
            </a:r>
          </a:p>
          <a:p>
            <a:r>
              <a:rPr lang="pt-BR" dirty="0"/>
              <a:t>___________________________________________________________________________</a:t>
            </a:r>
          </a:p>
          <a:p>
            <a:r>
              <a:rPr lang="pt-BR" dirty="0"/>
              <a:t>___________________________________________________________________________</a:t>
            </a:r>
          </a:p>
          <a:p>
            <a:r>
              <a:rPr lang="pt-BR" dirty="0"/>
              <a:t>___________________________________________________________________________</a:t>
            </a:r>
          </a:p>
          <a:p>
            <a:r>
              <a:rPr lang="pt-BR" dirty="0"/>
              <a:t>___________________________________________________________________________</a:t>
            </a:r>
          </a:p>
          <a:p>
            <a:r>
              <a:rPr lang="pt-BR" dirty="0"/>
              <a:t>___________________________________________________________________________</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260648"/>
            <a:ext cx="9144000" cy="4524315"/>
          </a:xfrm>
          <a:prstGeom prst="rect">
            <a:avLst/>
          </a:prstGeom>
        </p:spPr>
        <p:txBody>
          <a:bodyPr wrap="square">
            <a:spAutoFit/>
          </a:bodyPr>
          <a:lstStyle/>
          <a:p>
            <a:r>
              <a:rPr lang="pt-BR" u="sng" dirty="0"/>
              <a:t>Estrutura de comercialização </a:t>
            </a:r>
            <a:r>
              <a:rPr lang="pt-BR" dirty="0"/>
              <a:t>- O que é e como fazer:</a:t>
            </a:r>
          </a:p>
          <a:p>
            <a:endParaRPr lang="pt-BR" dirty="0"/>
          </a:p>
          <a:p>
            <a:pPr algn="just"/>
            <a:r>
              <a:rPr lang="pt-BR" dirty="0"/>
              <a:t>A </a:t>
            </a:r>
            <a:r>
              <a:rPr lang="pt-BR" b="1" dirty="0"/>
              <a:t>estrutura de comercialização </a:t>
            </a:r>
            <a:r>
              <a:rPr lang="pt-BR" dirty="0"/>
              <a:t>diz respeito aos canais de distribuição, isto é, como seus</a:t>
            </a:r>
          </a:p>
          <a:p>
            <a:pPr algn="just"/>
            <a:r>
              <a:rPr lang="pt-BR" dirty="0"/>
              <a:t>produtos chegarão até os seus clientes. A empresa pode adotar uma série de canais para isto, como: loja física, comércio eletrônico, WhatsApp, site, etc. Reflita sobre quais serão os meios mais adequados para se alcançar os clientes. Para isto, pense no tamanho dos pedidos, na quantidade de compradores e no comportamento do cliente, isto é, se ele tem por hábito comprar pessoalmente, por telefone ou outro meio.</a:t>
            </a:r>
          </a:p>
          <a:p>
            <a:endParaRPr lang="pt-BR" dirty="0"/>
          </a:p>
          <a:p>
            <a:endParaRPr lang="pt-BR" dirty="0"/>
          </a:p>
          <a:p>
            <a:r>
              <a:rPr lang="pt-BR" b="1" dirty="0">
                <a:solidFill>
                  <a:srgbClr val="FF0000"/>
                </a:solidFill>
              </a:rPr>
              <a:t>Fique de olho</a:t>
            </a:r>
          </a:p>
          <a:p>
            <a:endParaRPr lang="pt-BR" b="1" dirty="0">
              <a:solidFill>
                <a:srgbClr val="FF0000"/>
              </a:solidFill>
            </a:endParaRPr>
          </a:p>
          <a:p>
            <a:pPr algn="just"/>
            <a:r>
              <a:rPr lang="pt-BR" dirty="0"/>
              <a:t>A comercialização dos produtos e/ou serviços pode ser feita pelos proprietários, por vendedores</a:t>
            </a:r>
          </a:p>
          <a:p>
            <a:pPr algn="just"/>
            <a:r>
              <a:rPr lang="pt-BR" dirty="0"/>
              <a:t>ou por outras empresas. Independente da forma, o importante é que isto seja feito. O WhatsApp é um instrumento de vendas muito utilizado atualmente. </a:t>
            </a:r>
          </a:p>
          <a:p>
            <a:pPr algn="just"/>
            <a:endParaRPr lang="pt-BR" dirty="0"/>
          </a:p>
        </p:txBody>
      </p:sp>
      <p:sp>
        <p:nvSpPr>
          <p:cNvPr id="3" name="Retângulo 2"/>
          <p:cNvSpPr/>
          <p:nvPr/>
        </p:nvSpPr>
        <p:spPr>
          <a:xfrm>
            <a:off x="0" y="2780928"/>
            <a:ext cx="9144000" cy="316835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0"/>
            <a:ext cx="9144000" cy="7294305"/>
          </a:xfrm>
          <a:prstGeom prst="rect">
            <a:avLst/>
          </a:prstGeom>
        </p:spPr>
        <p:txBody>
          <a:bodyPr wrap="square">
            <a:spAutoFit/>
          </a:bodyPr>
          <a:lstStyle/>
          <a:p>
            <a:pPr algn="just"/>
            <a:r>
              <a:rPr lang="pt-BR" u="sng" dirty="0"/>
              <a:t>Localização do negócio </a:t>
            </a:r>
            <a:r>
              <a:rPr lang="pt-BR" dirty="0"/>
              <a:t>- O que é e como fazer:</a:t>
            </a:r>
          </a:p>
          <a:p>
            <a:pPr algn="just"/>
            <a:endParaRPr lang="pt-BR" dirty="0"/>
          </a:p>
          <a:p>
            <a:pPr algn="just"/>
            <a:r>
              <a:rPr lang="pt-BR" dirty="0"/>
              <a:t>    Neste momento, você deve identificar a melhor </a:t>
            </a:r>
            <a:r>
              <a:rPr lang="pt-BR" b="1" dirty="0"/>
              <a:t>localização</a:t>
            </a:r>
            <a:r>
              <a:rPr lang="pt-BR" dirty="0"/>
              <a:t> para a instalação de seu negócio e</a:t>
            </a:r>
          </a:p>
          <a:p>
            <a:pPr algn="just"/>
            <a:r>
              <a:rPr lang="pt-BR" dirty="0"/>
              <a:t>justificar os motivos da escolha desse local. A definição do ponto está diretamente relacionada</a:t>
            </a:r>
          </a:p>
          <a:p>
            <a:pPr algn="just"/>
            <a:r>
              <a:rPr lang="pt-BR" dirty="0"/>
              <a:t>com o ramo de atividade. Um bom ponto comercial é aquele que gera um volume razoável de vendas. Por isso, se a localização é fundamental para o sucesso de seu negócio, leve em consideração os seguintes aspectos:</a:t>
            </a:r>
          </a:p>
          <a:p>
            <a:pPr algn="just">
              <a:buFont typeface="Arial" pitchFamily="34" charset="0"/>
              <a:buChar char="•"/>
            </a:pPr>
            <a:r>
              <a:rPr lang="pt-BR" dirty="0"/>
              <a:t> Analise o contrato de locação, as condições de pagamento e o prazo do aluguel do imóvel;</a:t>
            </a:r>
          </a:p>
          <a:p>
            <a:pPr algn="just"/>
            <a:endParaRPr lang="pt-BR" dirty="0"/>
          </a:p>
          <a:p>
            <a:pPr algn="just">
              <a:buFont typeface="Arial" pitchFamily="34" charset="0"/>
              <a:buChar char="•"/>
            </a:pPr>
            <a:r>
              <a:rPr lang="pt-BR" dirty="0"/>
              <a:t> Verifique as condições de segurança da vizinhança;</a:t>
            </a:r>
          </a:p>
          <a:p>
            <a:pPr algn="just"/>
            <a:endParaRPr lang="pt-BR" dirty="0"/>
          </a:p>
          <a:p>
            <a:pPr algn="just">
              <a:buFont typeface="Arial" pitchFamily="34" charset="0"/>
              <a:buChar char="•"/>
            </a:pPr>
            <a:r>
              <a:rPr lang="pt-BR" dirty="0"/>
              <a:t> Observe a facilidade de acesso, o nível de ruído, as condições de higiene e limpeza e a</a:t>
            </a:r>
          </a:p>
          <a:p>
            <a:pPr algn="just"/>
            <a:r>
              <a:rPr lang="pt-BR" dirty="0"/>
              <a:t>existência de locais para estacionamento;</a:t>
            </a:r>
          </a:p>
          <a:p>
            <a:pPr algn="just"/>
            <a:endParaRPr lang="pt-BR" dirty="0"/>
          </a:p>
          <a:p>
            <a:pPr algn="just">
              <a:buFont typeface="Arial" pitchFamily="34" charset="0"/>
              <a:buChar char="•"/>
            </a:pPr>
            <a:r>
              <a:rPr lang="pt-BR" dirty="0"/>
              <a:t> Fique atento para a proximidade dos clientes que compram seus produtos e o fluxo de</a:t>
            </a:r>
          </a:p>
          <a:p>
            <a:pPr algn="just"/>
            <a:r>
              <a:rPr lang="pt-BR" dirty="0"/>
              <a:t>pessoas na região; </a:t>
            </a:r>
          </a:p>
          <a:p>
            <a:pPr algn="just"/>
            <a:endParaRPr lang="pt-BR" dirty="0"/>
          </a:p>
          <a:p>
            <a:pPr algn="just">
              <a:buFont typeface="Arial" pitchFamily="34" charset="0"/>
              <a:buChar char="•"/>
            </a:pPr>
            <a:r>
              <a:rPr lang="pt-BR" dirty="0"/>
              <a:t> Lembre-se de se certificar da proximidade de concorrentes;</a:t>
            </a:r>
          </a:p>
          <a:p>
            <a:pPr algn="just"/>
            <a:endParaRPr lang="pt-BR" dirty="0"/>
          </a:p>
          <a:p>
            <a:pPr algn="just">
              <a:buFont typeface="Arial" pitchFamily="34" charset="0"/>
              <a:buChar char="•"/>
            </a:pPr>
            <a:r>
              <a:rPr lang="pt-BR" dirty="0"/>
              <a:t> Avalie a proximidade dos fornecedores, pois isto influencia no prazo de entrega e no custo</a:t>
            </a:r>
          </a:p>
          <a:p>
            <a:pPr algn="just"/>
            <a:r>
              <a:rPr lang="pt-BR" dirty="0"/>
              <a:t>do frete;</a:t>
            </a:r>
          </a:p>
          <a:p>
            <a:pPr algn="just"/>
            <a:endParaRPr lang="pt-BR" dirty="0"/>
          </a:p>
          <a:p>
            <a:pPr algn="just">
              <a:buFont typeface="Arial" pitchFamily="34" charset="0"/>
              <a:buChar char="•"/>
            </a:pPr>
            <a:r>
              <a:rPr lang="pt-BR" dirty="0"/>
              <a:t> Visite o ponto pelo menos três vezes, em horários alternados, para verificar o movimento</a:t>
            </a:r>
          </a:p>
          <a:p>
            <a:pPr algn="just"/>
            <a:r>
              <a:rPr lang="pt-BR" dirty="0"/>
              <a:t>de pessoas e de veículos no local.</a:t>
            </a:r>
          </a:p>
          <a:p>
            <a:pPr algn="just"/>
            <a:endParaRPr lang="pt-B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474345"/>
            <a:ext cx="9144000" cy="3693319"/>
          </a:xfrm>
          <a:prstGeom prst="rect">
            <a:avLst/>
          </a:prstGeom>
        </p:spPr>
        <p:txBody>
          <a:bodyPr wrap="square">
            <a:spAutoFit/>
          </a:bodyPr>
          <a:lstStyle/>
          <a:p>
            <a:r>
              <a:rPr lang="pt-BR" b="1" dirty="0">
                <a:solidFill>
                  <a:srgbClr val="FF0000"/>
                </a:solidFill>
              </a:rPr>
              <a:t>Fique de olho</a:t>
            </a:r>
          </a:p>
          <a:p>
            <a:endParaRPr lang="pt-BR" dirty="0"/>
          </a:p>
          <a:p>
            <a:pPr algn="just"/>
            <a:r>
              <a:rPr lang="pt-BR" dirty="0"/>
              <a:t>A compra de um imóvel para a instalação da empresa é uma opção pouco comum. Agindo</a:t>
            </a:r>
          </a:p>
          <a:p>
            <a:pPr algn="just"/>
            <a:r>
              <a:rPr lang="pt-BR" dirty="0"/>
              <a:t>assim, você imobiliza a maior parte dos recursos, comprometendo os valores destinados para capital de giro.</a:t>
            </a:r>
          </a:p>
          <a:p>
            <a:pPr algn="just"/>
            <a:endParaRPr lang="pt-BR" dirty="0"/>
          </a:p>
          <a:p>
            <a:pPr algn="just"/>
            <a:r>
              <a:rPr lang="pt-BR" dirty="0"/>
              <a:t>Escolha a localização em função do tipo de empreendimento. Você pode querer montar um bar em um espaço que você já tem disponível. Cuidado, pois poderá forçar o negócio em um local inapropriado. Se você já possui o local, encontre o negócio mais adequado para ele.</a:t>
            </a:r>
          </a:p>
          <a:p>
            <a:pPr algn="just"/>
            <a:endParaRPr lang="pt-BR" dirty="0"/>
          </a:p>
          <a:p>
            <a:pPr algn="just"/>
            <a:r>
              <a:rPr lang="pt-BR" dirty="0"/>
              <a:t>Caso alugue um imóvel, não feche o contrato de locação sem antes verificar se, no local é</a:t>
            </a:r>
          </a:p>
          <a:p>
            <a:pPr algn="just"/>
            <a:r>
              <a:rPr lang="pt-BR" dirty="0"/>
              <a:t>permitida a atividade desejada. Esta consulta é feita na Prefeitura de sua cidade. Verifique se há implicações em órgãos como a vigilância sanitária e o corpo de bombeiros.</a:t>
            </a:r>
          </a:p>
        </p:txBody>
      </p:sp>
      <p:sp>
        <p:nvSpPr>
          <p:cNvPr id="3" name="Retângulo 2"/>
          <p:cNvSpPr/>
          <p:nvPr/>
        </p:nvSpPr>
        <p:spPr>
          <a:xfrm>
            <a:off x="0" y="476672"/>
            <a:ext cx="9144000" cy="3744416"/>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1"/>
            <a:ext cx="9144000" cy="7017306"/>
          </a:xfrm>
          <a:prstGeom prst="rect">
            <a:avLst/>
          </a:prstGeom>
        </p:spPr>
        <p:txBody>
          <a:bodyPr wrap="square">
            <a:spAutoFit/>
          </a:bodyPr>
          <a:lstStyle/>
          <a:p>
            <a:r>
              <a:rPr lang="pt-BR" b="1" dirty="0"/>
              <a:t>Localização do negócio</a:t>
            </a:r>
          </a:p>
          <a:p>
            <a:endParaRPr lang="pt-BR" b="1" dirty="0"/>
          </a:p>
          <a:p>
            <a:r>
              <a:rPr lang="pt-BR" dirty="0"/>
              <a:t>Endereço: ________________________________________________</a:t>
            </a:r>
          </a:p>
          <a:p>
            <a:r>
              <a:rPr lang="pt-BR" dirty="0"/>
              <a:t>Bairro: ______________________________    Cidade/Estado: _______________________</a:t>
            </a:r>
          </a:p>
          <a:p>
            <a:r>
              <a:rPr lang="pt-BR" dirty="0"/>
              <a:t>Proximidade: _____________________________</a:t>
            </a:r>
          </a:p>
          <a:p>
            <a:r>
              <a:rPr lang="pt-BR" dirty="0"/>
              <a:t>Pessoa de contato: __________________________</a:t>
            </a:r>
          </a:p>
          <a:p>
            <a:r>
              <a:rPr lang="pt-BR" dirty="0"/>
              <a:t>Fones:  (     ) _____________     _________________   _________________</a:t>
            </a:r>
          </a:p>
          <a:p>
            <a:endParaRPr lang="pt-BR" dirty="0"/>
          </a:p>
          <a:p>
            <a:r>
              <a:rPr lang="pt-BR" dirty="0"/>
              <a:t>Considerações sobre o ponto (localização), que justifiquem sua escolha:</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0" y="1"/>
            <a:ext cx="9144000" cy="7294305"/>
          </a:xfrm>
          <a:prstGeom prst="rect">
            <a:avLst/>
          </a:prstGeom>
          <a:solidFill>
            <a:schemeClr val="bg1"/>
          </a:solidFill>
        </p:spPr>
        <p:txBody>
          <a:bodyPr wrap="square">
            <a:spAutoFit/>
          </a:bodyPr>
          <a:lstStyle/>
          <a:p>
            <a:r>
              <a:rPr lang="pt-BR" b="1" dirty="0"/>
              <a:t>Plano de Negócio                                                                  </a:t>
            </a:r>
          </a:p>
          <a:p>
            <a:endParaRPr lang="pt-BR" dirty="0"/>
          </a:p>
          <a:p>
            <a:r>
              <a:rPr lang="pt-BR" dirty="0"/>
              <a:t>O que é e para que serve:</a:t>
            </a:r>
          </a:p>
          <a:p>
            <a:endParaRPr lang="pt-BR" dirty="0"/>
          </a:p>
          <a:p>
            <a:pPr algn="just"/>
            <a:r>
              <a:rPr lang="pt-BR" dirty="0"/>
              <a:t>     Imagine que você deseja construir uma casa, organizar uma festa, viajar para o campo ou</a:t>
            </a:r>
          </a:p>
          <a:p>
            <a:pPr algn="just"/>
            <a:r>
              <a:rPr lang="pt-BR" dirty="0"/>
              <a:t>para o litoral. Com certeza, sua intenção é que tudo dê certo, mas, para que isto ocorra, é</a:t>
            </a:r>
          </a:p>
          <a:p>
            <a:pPr algn="just"/>
            <a:r>
              <a:rPr lang="pt-BR" dirty="0"/>
              <a:t>necessário fazer um cuidadoso planejamento.</a:t>
            </a:r>
          </a:p>
          <a:p>
            <a:pPr algn="just"/>
            <a:r>
              <a:rPr lang="pt-BR" dirty="0"/>
              <a:t>Preste atenção nesta palavra: </a:t>
            </a:r>
            <a:r>
              <a:rPr lang="pt-BR" b="1" dirty="0"/>
              <a:t>PLANEJAMENTO. </a:t>
            </a:r>
            <a:r>
              <a:rPr lang="pt-BR" dirty="0"/>
              <a:t>Ou seja, a casa, a festa e a viagem não vão se realizar apenas porque você assim deseja, mesmo que seja um desejo ardoroso. Ideias assim nascem em nossos corações, porém, para que elas se tornem realidade, é preciso construí-las passo a passo.</a:t>
            </a:r>
          </a:p>
          <a:p>
            <a:pPr algn="just"/>
            <a:endParaRPr lang="pt-BR" dirty="0"/>
          </a:p>
          <a:p>
            <a:pPr algn="just"/>
            <a:r>
              <a:rPr lang="pt-BR" dirty="0"/>
              <a:t>    Para que uma viagem aconteça, é necessário escolher o local a ser visitado, decidir o tempo da viagem, quanto dinheiro levar, comprar passagens, reservar hotel, arrumar as malas, entre tantas outras coisas. Se, para uma simples viagem, precisamos fazer tudo isso, imagine quando queremos abrir um negócio. E empreender, muitas vezes, é uma viagem para um lugar desconhecido.</a:t>
            </a:r>
          </a:p>
          <a:p>
            <a:endParaRPr lang="pt-BR" dirty="0"/>
          </a:p>
          <a:p>
            <a:pPr algn="just"/>
            <a:r>
              <a:rPr lang="pt-BR" dirty="0"/>
              <a:t>   Para você organizar suas ideias é que foi criado o </a:t>
            </a:r>
            <a:r>
              <a:rPr lang="pt-BR" b="1" dirty="0"/>
              <a:t>PLANO DE NEGÓCIO</a:t>
            </a:r>
            <a:r>
              <a:rPr lang="pt-BR" dirty="0"/>
              <a:t>. Nesta viagem ao mundo dos empreendedores, o plano de negócio será o seu mapa de percurso. O plano irá orientá-lo na busca de informações detalhadas sobre o seu ramo, os produtos e serviços que irá oferecer, seus clientes, concorrentes, fornecedores e, principalmente, sobre os pontos fortes e fracos do seu negócio, contribuindo para a identificação da viabilidade de sua ideia e na gestão da empresa.</a:t>
            </a:r>
          </a:p>
          <a:p>
            <a:endParaRPr lang="pt-BR" dirty="0"/>
          </a:p>
          <a:p>
            <a:endParaRPr lang="pt-BR" dirty="0"/>
          </a:p>
        </p:txBody>
      </p:sp>
      <p:sp>
        <p:nvSpPr>
          <p:cNvPr id="7" name="Retângulo 6"/>
          <p:cNvSpPr/>
          <p:nvPr/>
        </p:nvSpPr>
        <p:spPr>
          <a:xfrm>
            <a:off x="0" y="5013176"/>
            <a:ext cx="9144000" cy="1656184"/>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404664"/>
            <a:ext cx="9144000" cy="4524315"/>
          </a:xfrm>
          <a:prstGeom prst="rect">
            <a:avLst/>
          </a:prstGeom>
        </p:spPr>
        <p:txBody>
          <a:bodyPr wrap="square">
            <a:spAutoFit/>
          </a:bodyPr>
          <a:lstStyle/>
          <a:p>
            <a:r>
              <a:rPr lang="pt-BR" b="1" dirty="0"/>
              <a:t>Plano Operacional</a:t>
            </a:r>
          </a:p>
          <a:p>
            <a:endParaRPr lang="pt-BR" i="1" dirty="0"/>
          </a:p>
          <a:p>
            <a:r>
              <a:rPr lang="pt-BR" i="1" dirty="0"/>
              <a:t>Layout - </a:t>
            </a:r>
            <a:r>
              <a:rPr lang="pt-BR" dirty="0"/>
              <a:t>O que é e como fazer:</a:t>
            </a:r>
          </a:p>
          <a:p>
            <a:endParaRPr lang="pt-BR" dirty="0"/>
          </a:p>
          <a:p>
            <a:pPr algn="just"/>
            <a:r>
              <a:rPr lang="pt-BR" dirty="0"/>
              <a:t>Por meio do </a:t>
            </a:r>
            <a:r>
              <a:rPr lang="pt-BR" b="1" i="1" dirty="0"/>
              <a:t>layout ou arranjo físico</a:t>
            </a:r>
            <a:r>
              <a:rPr lang="pt-BR" i="1" dirty="0"/>
              <a:t>, você irá definir como será a distribuição dos diversos</a:t>
            </a:r>
          </a:p>
          <a:p>
            <a:pPr algn="just"/>
            <a:r>
              <a:rPr lang="pt-BR" dirty="0"/>
              <a:t>setores da empresa, de alguns recursos (mercadorias, matérias-primas, produtos acabados,</a:t>
            </a:r>
          </a:p>
          <a:p>
            <a:pPr algn="just"/>
            <a:r>
              <a:rPr lang="pt-BR" dirty="0"/>
              <a:t>estantes, gôndolas, vitrines, prateleiras, equipamentos, móveis, matéria-prima etc.) e das</a:t>
            </a:r>
          </a:p>
          <a:p>
            <a:pPr algn="just"/>
            <a:r>
              <a:rPr lang="pt-BR" dirty="0"/>
              <a:t>pessoas no espaço disponível. Um bom arranjo físico traz uma série de benefícios, como:</a:t>
            </a:r>
          </a:p>
          <a:p>
            <a:pPr>
              <a:buFont typeface="Arial" pitchFamily="34" charset="0"/>
              <a:buChar char="•"/>
            </a:pPr>
            <a:r>
              <a:rPr lang="pt-BR" dirty="0"/>
              <a:t> aumento da produtividade;</a:t>
            </a:r>
          </a:p>
          <a:p>
            <a:pPr>
              <a:buFont typeface="Arial" pitchFamily="34" charset="0"/>
              <a:buChar char="•"/>
            </a:pPr>
            <a:r>
              <a:rPr lang="pt-BR" dirty="0"/>
              <a:t> diminuição do desperdício e do retrabalho;</a:t>
            </a:r>
          </a:p>
          <a:p>
            <a:pPr>
              <a:buFont typeface="Arial" pitchFamily="34" charset="0"/>
              <a:buChar char="•"/>
            </a:pPr>
            <a:r>
              <a:rPr lang="pt-BR" dirty="0"/>
              <a:t> maior facilidade na localização dos produtos pelos clientes na área de vendas;</a:t>
            </a:r>
          </a:p>
          <a:p>
            <a:pPr>
              <a:buFont typeface="Arial" pitchFamily="34" charset="0"/>
              <a:buChar char="•"/>
            </a:pPr>
            <a:r>
              <a:rPr lang="pt-BR" dirty="0"/>
              <a:t> melhoria na comunicação entre os setores e as pessoas.</a:t>
            </a:r>
          </a:p>
          <a:p>
            <a:endParaRPr lang="pt-BR" dirty="0"/>
          </a:p>
          <a:p>
            <a:pPr algn="just"/>
            <a:r>
              <a:rPr lang="pt-BR" dirty="0"/>
              <a:t>O ideal é contratar um profissional qualificado para ajudá-lo nesta tarefa. Se isto não for possível, faça você mesmo um esquema, distribuindo as áreas da empresa, os equipamentos,</a:t>
            </a:r>
          </a:p>
          <a:p>
            <a:pPr algn="just"/>
            <a:r>
              <a:rPr lang="pt-BR" dirty="0"/>
              <a:t>móveis e as pessoas, de forma racional e sensata.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0"/>
            <a:ext cx="9144000" cy="3693319"/>
          </a:xfrm>
          <a:prstGeom prst="rect">
            <a:avLst/>
          </a:prstGeom>
        </p:spPr>
        <p:txBody>
          <a:bodyPr wrap="square">
            <a:spAutoFit/>
          </a:bodyPr>
          <a:lstStyle/>
          <a:p>
            <a:r>
              <a:rPr lang="pt-BR" dirty="0"/>
              <a:t>Capacidade produtiva/comercial/serviços - O que é e como fazer:</a:t>
            </a:r>
          </a:p>
          <a:p>
            <a:endParaRPr lang="pt-BR" dirty="0"/>
          </a:p>
          <a:p>
            <a:pPr algn="just"/>
            <a:r>
              <a:rPr lang="pt-BR" dirty="0"/>
              <a:t>    É importante estimar a </a:t>
            </a:r>
            <a:r>
              <a:rPr lang="pt-BR" b="1" dirty="0"/>
              <a:t>capacidade instalada </a:t>
            </a:r>
            <a:r>
              <a:rPr lang="pt-BR" dirty="0"/>
              <a:t>da empresa, isto é, o quanto pode ser produzido</a:t>
            </a:r>
          </a:p>
          <a:p>
            <a:pPr algn="just"/>
            <a:r>
              <a:rPr lang="pt-BR" dirty="0"/>
              <a:t>ou quantos clientes podem ser atendidos com a estrutura projetada. Com isto, é possível diminuir a ociosidade e o desperdício.</a:t>
            </a:r>
          </a:p>
          <a:p>
            <a:endParaRPr lang="pt-BR" dirty="0"/>
          </a:p>
          <a:p>
            <a:r>
              <a:rPr lang="pt-BR" b="1" dirty="0">
                <a:solidFill>
                  <a:srgbClr val="FF0000"/>
                </a:solidFill>
              </a:rPr>
              <a:t>Fique de olho</a:t>
            </a:r>
          </a:p>
          <a:p>
            <a:endParaRPr lang="pt-BR" dirty="0"/>
          </a:p>
          <a:p>
            <a:pPr algn="just"/>
            <a:r>
              <a:rPr lang="pt-BR" dirty="0"/>
              <a:t>Seja realista e considere na projeção do volume de produção, de vendas ou de serviços, o tipo de produto ou serviço, as suas instalações e maquinário, sua disponibilidade financeira, o fornecimento de matérias-primas e ou mercadorias e o tamanho do seu público-alvo.</a:t>
            </a:r>
          </a:p>
          <a:p>
            <a:pPr algn="just"/>
            <a:r>
              <a:rPr lang="pt-BR" dirty="0"/>
              <a:t>Leve em conta, também, a sazonalidade, isto é, as oscilações do mercado, em função daquilo que irá produzir ou revender.</a:t>
            </a:r>
          </a:p>
        </p:txBody>
      </p:sp>
      <p:sp>
        <p:nvSpPr>
          <p:cNvPr id="3" name="Retângulo 2"/>
          <p:cNvSpPr/>
          <p:nvPr/>
        </p:nvSpPr>
        <p:spPr>
          <a:xfrm>
            <a:off x="0" y="1700808"/>
            <a:ext cx="9144000" cy="208823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4098" name="Picture 2"/>
          <p:cNvPicPr>
            <a:picLocks noChangeAspect="1" noChangeArrowheads="1"/>
          </p:cNvPicPr>
          <p:nvPr/>
        </p:nvPicPr>
        <p:blipFill>
          <a:blip r:embed="rId2" cstate="print"/>
          <a:srcRect/>
          <a:stretch>
            <a:fillRect/>
          </a:stretch>
        </p:blipFill>
        <p:spPr bwMode="auto">
          <a:xfrm>
            <a:off x="2483768" y="3861048"/>
            <a:ext cx="3888432" cy="2996952"/>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0"/>
            <a:ext cx="9144000" cy="6740307"/>
          </a:xfrm>
          <a:prstGeom prst="rect">
            <a:avLst/>
          </a:prstGeom>
        </p:spPr>
        <p:txBody>
          <a:bodyPr wrap="square">
            <a:spAutoFit/>
          </a:bodyPr>
          <a:lstStyle/>
          <a:p>
            <a:r>
              <a:rPr lang="pt-BR" u="sng" dirty="0"/>
              <a:t>Capacidade produtiva/comercial/serviços</a:t>
            </a:r>
          </a:p>
          <a:p>
            <a:endParaRPr lang="pt-BR" dirty="0"/>
          </a:p>
          <a:p>
            <a:r>
              <a:rPr lang="pt-BR" dirty="0"/>
              <a:t>Qual será a </a:t>
            </a:r>
            <a:r>
              <a:rPr lang="pt-BR" b="1" dirty="0"/>
              <a:t>capacidade máxima de produção </a:t>
            </a:r>
            <a:r>
              <a:rPr lang="pt-BR" dirty="0"/>
              <a:t>(ou serviços) e comercialização?</a:t>
            </a:r>
          </a:p>
          <a:p>
            <a:r>
              <a:rPr lang="pt-BR" dirty="0"/>
              <a:t>Qual será o </a:t>
            </a:r>
            <a:r>
              <a:rPr lang="pt-BR" b="1" dirty="0"/>
              <a:t>volume de produção </a:t>
            </a:r>
            <a:r>
              <a:rPr lang="pt-BR" dirty="0"/>
              <a:t>(ou serviços) e comercialização iniciais?</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___________________________________________________________________________</a:t>
            </a:r>
          </a:p>
          <a:p>
            <a:r>
              <a:rPr lang="pt-BR" dirty="0"/>
              <a:t>___________________________________________________________________________</a:t>
            </a:r>
          </a:p>
          <a:p>
            <a:r>
              <a:rPr lang="pt-BR" dirty="0"/>
              <a:t>___________________________________________________________________________</a:t>
            </a:r>
          </a:p>
          <a:p>
            <a:r>
              <a:rPr lang="pt-BR" dirty="0"/>
              <a:t>___________________________________________________________________________</a:t>
            </a:r>
          </a:p>
          <a:p>
            <a:r>
              <a:rPr lang="pt-BR" dirty="0"/>
              <a:t>___________________________________________________________________________</a:t>
            </a:r>
          </a:p>
          <a:p>
            <a:r>
              <a:rPr lang="pt-BR" dirty="0"/>
              <a:t>___________________________________________________________________________</a:t>
            </a:r>
          </a:p>
          <a:p>
            <a:r>
              <a:rPr lang="pt-BR" dirty="0"/>
              <a:t>___________________________________________________________________________</a:t>
            </a:r>
          </a:p>
          <a:p>
            <a:r>
              <a:rPr lang="pt-BR" dirty="0"/>
              <a:t>___________________________________________________________________________</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197346"/>
            <a:ext cx="9144000" cy="6463308"/>
          </a:xfrm>
          <a:prstGeom prst="rect">
            <a:avLst/>
          </a:prstGeom>
        </p:spPr>
        <p:txBody>
          <a:bodyPr wrap="square">
            <a:spAutoFit/>
          </a:bodyPr>
          <a:lstStyle/>
          <a:p>
            <a:r>
              <a:rPr lang="pt-BR" u="sng" dirty="0"/>
              <a:t>Processos operacionais </a:t>
            </a:r>
            <a:r>
              <a:rPr lang="pt-BR" dirty="0"/>
              <a:t>- O que é e como fazer:</a:t>
            </a:r>
          </a:p>
          <a:p>
            <a:endParaRPr lang="pt-BR" dirty="0"/>
          </a:p>
          <a:p>
            <a:pPr algn="just"/>
            <a:r>
              <a:rPr lang="pt-BR" dirty="0"/>
              <a:t>      É o momento de registrar como a empresa irá funcionar. Você deve pensar em como serão</a:t>
            </a:r>
          </a:p>
          <a:p>
            <a:pPr algn="just"/>
            <a:r>
              <a:rPr lang="pt-BR" dirty="0"/>
              <a:t>feitas as várias atividades, descrevendo, etapa por etapa, como será a fabricação dos produtos,</a:t>
            </a:r>
          </a:p>
          <a:p>
            <a:pPr algn="just"/>
            <a:r>
              <a:rPr lang="pt-BR" dirty="0"/>
              <a:t>a venda de mercadorias, a prestação dos serviços e, até mesmo, as rotinas administrativas.</a:t>
            </a:r>
          </a:p>
          <a:p>
            <a:pPr algn="just"/>
            <a:r>
              <a:rPr lang="pt-BR" dirty="0"/>
              <a:t>Identifique que trabalhos serão realizados, quem serão os responsáveis, assim como os materiais e equipamentos necessários.</a:t>
            </a:r>
          </a:p>
          <a:p>
            <a:pPr algn="just"/>
            <a:r>
              <a:rPr lang="pt-BR" dirty="0"/>
              <a:t>Para isto, você mesmo poderá elaborar um roteiro com essas informações. Veja, a seguir, o</a:t>
            </a:r>
          </a:p>
          <a:p>
            <a:pPr algn="just"/>
            <a:r>
              <a:rPr lang="pt-BR" dirty="0"/>
              <a:t>exemplo de um dos processos de uma indústria de artigos do vestuário. Em seguida, faça o</a:t>
            </a:r>
          </a:p>
          <a:p>
            <a:pPr algn="just"/>
            <a:r>
              <a:rPr lang="pt-BR" dirty="0"/>
              <a:t>mesmo para as diversas atividades da sua empresa.</a:t>
            </a:r>
          </a:p>
          <a:p>
            <a:pPr algn="just"/>
            <a:r>
              <a:rPr lang="pt-BR" dirty="0"/>
              <a:t>                                                                                                            MOLDE</a:t>
            </a:r>
          </a:p>
          <a:p>
            <a:pPr algn="just"/>
            <a:endParaRPr lang="pt-BR" dirty="0"/>
          </a:p>
          <a:p>
            <a:pPr algn="just"/>
            <a:endParaRPr lang="pt-BR" dirty="0"/>
          </a:p>
          <a:p>
            <a:pPr algn="just"/>
            <a:r>
              <a:rPr lang="pt-BR" dirty="0"/>
              <a:t>                                                                                                     MESA DE CORTE</a:t>
            </a:r>
          </a:p>
          <a:p>
            <a:pPr algn="just"/>
            <a:endParaRPr lang="pt-BR" dirty="0"/>
          </a:p>
          <a:p>
            <a:pPr algn="just"/>
            <a:r>
              <a:rPr lang="pt-BR" dirty="0"/>
              <a:t>                                                                       </a:t>
            </a:r>
          </a:p>
          <a:p>
            <a:pPr algn="just"/>
            <a:r>
              <a:rPr lang="pt-BR" dirty="0"/>
              <a:t>                                                                                              CORTADEIRA ELÉTRICA</a:t>
            </a:r>
          </a:p>
          <a:p>
            <a:pPr algn="just"/>
            <a:endParaRPr lang="pt-BR" dirty="0"/>
          </a:p>
          <a:p>
            <a:pPr algn="just"/>
            <a:r>
              <a:rPr lang="pt-BR" dirty="0"/>
              <a:t>    </a:t>
            </a:r>
          </a:p>
          <a:p>
            <a:pPr algn="just"/>
            <a:r>
              <a:rPr lang="pt-BR" dirty="0"/>
              <a:t>                                                                                                          COSTURA</a:t>
            </a:r>
          </a:p>
          <a:p>
            <a:pPr algn="just"/>
            <a:endParaRPr lang="pt-BR" dirty="0"/>
          </a:p>
          <a:p>
            <a:pPr algn="just"/>
            <a:r>
              <a:rPr lang="pt-BR" dirty="0"/>
              <a:t>    </a:t>
            </a:r>
          </a:p>
          <a:p>
            <a:pPr algn="just"/>
            <a:r>
              <a:rPr lang="pt-BR" dirty="0"/>
              <a:t>                                                                                                      ACABAMENTO</a:t>
            </a:r>
          </a:p>
        </p:txBody>
      </p:sp>
      <p:sp>
        <p:nvSpPr>
          <p:cNvPr id="3" name="Texto explicativo em seta para baixo 2"/>
          <p:cNvSpPr/>
          <p:nvPr/>
        </p:nvSpPr>
        <p:spPr>
          <a:xfrm>
            <a:off x="6851104" y="2996952"/>
            <a:ext cx="914400" cy="720080"/>
          </a:xfrm>
          <a:prstGeom prst="down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 name="Texto explicativo em seta para baixo 3"/>
          <p:cNvSpPr/>
          <p:nvPr/>
        </p:nvSpPr>
        <p:spPr>
          <a:xfrm>
            <a:off x="6480212" y="3753036"/>
            <a:ext cx="1656184" cy="720080"/>
          </a:xfrm>
          <a:prstGeom prst="down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Texto explicativo em seta para baixo 4"/>
          <p:cNvSpPr/>
          <p:nvPr/>
        </p:nvSpPr>
        <p:spPr>
          <a:xfrm>
            <a:off x="5940152" y="4509120"/>
            <a:ext cx="2376264" cy="720080"/>
          </a:xfrm>
          <a:prstGeom prst="down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Texto explicativo em seta para baixo 5"/>
          <p:cNvSpPr/>
          <p:nvPr/>
        </p:nvSpPr>
        <p:spPr>
          <a:xfrm>
            <a:off x="6403022" y="5381836"/>
            <a:ext cx="1656184" cy="720080"/>
          </a:xfrm>
          <a:prstGeom prst="down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Texto explicativo em seta para baixo 6"/>
          <p:cNvSpPr/>
          <p:nvPr/>
        </p:nvSpPr>
        <p:spPr>
          <a:xfrm>
            <a:off x="6547038" y="6156598"/>
            <a:ext cx="1368152" cy="720080"/>
          </a:xfrm>
          <a:prstGeom prst="down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188640"/>
            <a:ext cx="9144000" cy="6463308"/>
          </a:xfrm>
          <a:prstGeom prst="rect">
            <a:avLst/>
          </a:prstGeom>
        </p:spPr>
        <p:txBody>
          <a:bodyPr wrap="square">
            <a:spAutoFit/>
          </a:bodyPr>
          <a:lstStyle/>
          <a:p>
            <a:r>
              <a:rPr lang="pt-BR" u="sng" dirty="0"/>
              <a:t>Processos operacionais</a:t>
            </a:r>
          </a:p>
          <a:p>
            <a:endParaRPr lang="pt-BR" dirty="0"/>
          </a:p>
          <a:p>
            <a:r>
              <a:rPr lang="pt-BR" dirty="0"/>
              <a:t>Descreva como serão feitas as principais atividades do negócio.</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___________________________________________________________________________</a:t>
            </a:r>
          </a:p>
          <a:p>
            <a:r>
              <a:rPr lang="pt-BR" dirty="0"/>
              <a:t>___________________________________________________________________________</a:t>
            </a:r>
          </a:p>
          <a:p>
            <a:r>
              <a:rPr lang="pt-BR" dirty="0"/>
              <a:t>___________________________________________________________________________</a:t>
            </a:r>
          </a:p>
          <a:p>
            <a:r>
              <a:rPr lang="pt-BR" dirty="0"/>
              <a:t>___________________________________________________________________________</a:t>
            </a:r>
          </a:p>
          <a:p>
            <a:r>
              <a:rPr lang="pt-BR" dirty="0"/>
              <a:t>___________________________________________________________________________</a:t>
            </a:r>
          </a:p>
          <a:p>
            <a:r>
              <a:rPr lang="pt-BR" dirty="0"/>
              <a:t>___________________________________________________________________________</a:t>
            </a:r>
          </a:p>
          <a:p>
            <a:r>
              <a:rPr lang="pt-BR" dirty="0"/>
              <a:t>___________________________________________________________________________</a:t>
            </a:r>
          </a:p>
          <a:p>
            <a:r>
              <a:rPr lang="pt-BR" dirty="0"/>
              <a:t>___________________________________________________________________________</a:t>
            </a:r>
          </a:p>
          <a:p>
            <a:r>
              <a:rPr lang="pt-BR" dirty="0"/>
              <a:t>___________________________________________________________________________</a:t>
            </a:r>
          </a:p>
          <a:p>
            <a:r>
              <a:rPr lang="pt-BR" dirty="0"/>
              <a:t>___________________________________________________________________________</a:t>
            </a:r>
          </a:p>
          <a:p>
            <a:r>
              <a:rPr lang="pt-BR" dirty="0"/>
              <a:t>___________________________________________________________________________</a:t>
            </a:r>
          </a:p>
          <a:p>
            <a:r>
              <a:rPr lang="pt-BR" dirty="0"/>
              <a:t>___________________________________________________________________________</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404664"/>
            <a:ext cx="9144000" cy="3416320"/>
          </a:xfrm>
          <a:prstGeom prst="rect">
            <a:avLst/>
          </a:prstGeom>
        </p:spPr>
        <p:txBody>
          <a:bodyPr wrap="square">
            <a:spAutoFit/>
          </a:bodyPr>
          <a:lstStyle/>
          <a:p>
            <a:r>
              <a:rPr lang="pt-BR" u="sng" dirty="0"/>
              <a:t>Necessidade de pessoal </a:t>
            </a:r>
            <a:r>
              <a:rPr lang="pt-BR" dirty="0"/>
              <a:t>- O que é e como fazer:</a:t>
            </a:r>
          </a:p>
          <a:p>
            <a:endParaRPr lang="pt-BR" dirty="0"/>
          </a:p>
          <a:p>
            <a:pPr algn="just"/>
            <a:r>
              <a:rPr lang="pt-BR" dirty="0"/>
              <a:t>Faça a projeção do pessoal necessário para o funcionamento do negócio. Este item inclui o(s) sócio(s), os familiares (se for o caso) e as pessoas a serem contratadas</a:t>
            </a:r>
            <a:r>
              <a:rPr lang="pt-BR" b="1" dirty="0"/>
              <a:t>.</a:t>
            </a:r>
          </a:p>
          <a:p>
            <a:endParaRPr lang="pt-BR" b="1" dirty="0"/>
          </a:p>
          <a:p>
            <a:endParaRPr lang="pt-BR" b="1" dirty="0"/>
          </a:p>
          <a:p>
            <a:r>
              <a:rPr lang="pt-BR" b="1" dirty="0">
                <a:solidFill>
                  <a:srgbClr val="FF0000"/>
                </a:solidFill>
              </a:rPr>
              <a:t>Fique de olho</a:t>
            </a:r>
          </a:p>
          <a:p>
            <a:endParaRPr lang="pt-BR" b="1" dirty="0">
              <a:solidFill>
                <a:srgbClr val="FF0000"/>
              </a:solidFill>
            </a:endParaRPr>
          </a:p>
          <a:p>
            <a:pPr algn="just"/>
            <a:r>
              <a:rPr lang="pt-BR" dirty="0"/>
              <a:t>Verifique a disponibilidade de mão de obra qualificada na região. Se não for esta a situação,</a:t>
            </a:r>
          </a:p>
          <a:p>
            <a:pPr algn="just"/>
            <a:r>
              <a:rPr lang="pt-BR" dirty="0"/>
              <a:t>procure investir no treinamento de sua equipe. Lembre-se de consultar os sindicatos de classe a fim de obter informações sobre a legislação específica, acordos coletivos, piso salarial, quadro de horários, etc.</a:t>
            </a:r>
          </a:p>
        </p:txBody>
      </p:sp>
      <p:sp>
        <p:nvSpPr>
          <p:cNvPr id="3" name="Retângulo 2"/>
          <p:cNvSpPr/>
          <p:nvPr/>
        </p:nvSpPr>
        <p:spPr>
          <a:xfrm>
            <a:off x="0" y="2060848"/>
            <a:ext cx="9144000" cy="187220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251520" y="476672"/>
            <a:ext cx="8496944" cy="923330"/>
          </a:xfrm>
          <a:prstGeom prst="rect">
            <a:avLst/>
          </a:prstGeom>
        </p:spPr>
        <p:txBody>
          <a:bodyPr wrap="square">
            <a:spAutoFit/>
          </a:bodyPr>
          <a:lstStyle/>
          <a:p>
            <a:r>
              <a:rPr lang="pt-BR" u="sng" dirty="0"/>
              <a:t>Necessidade de pessoal</a:t>
            </a:r>
          </a:p>
          <a:p>
            <a:endParaRPr lang="pt-BR" dirty="0"/>
          </a:p>
          <a:p>
            <a:r>
              <a:rPr lang="pt-BR" dirty="0"/>
              <a:t> CARGO/FUNÇÃO                   QTD                    QUALIFICAÇÕES NECESSÁRIAS</a:t>
            </a:r>
          </a:p>
        </p:txBody>
      </p:sp>
      <p:sp>
        <p:nvSpPr>
          <p:cNvPr id="3" name="Retângulo 2"/>
          <p:cNvSpPr/>
          <p:nvPr/>
        </p:nvSpPr>
        <p:spPr>
          <a:xfrm>
            <a:off x="395536" y="1556792"/>
            <a:ext cx="2448272"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 name="Retângulo 3"/>
          <p:cNvSpPr/>
          <p:nvPr/>
        </p:nvSpPr>
        <p:spPr>
          <a:xfrm>
            <a:off x="3995936" y="1556792"/>
            <a:ext cx="4896544"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Retângulo 4"/>
          <p:cNvSpPr/>
          <p:nvPr/>
        </p:nvSpPr>
        <p:spPr>
          <a:xfrm>
            <a:off x="395536" y="2348880"/>
            <a:ext cx="2448272"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Retângulo 5"/>
          <p:cNvSpPr/>
          <p:nvPr/>
        </p:nvSpPr>
        <p:spPr>
          <a:xfrm>
            <a:off x="3995936" y="2420888"/>
            <a:ext cx="4896544"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Retângulo 6"/>
          <p:cNvSpPr/>
          <p:nvPr/>
        </p:nvSpPr>
        <p:spPr>
          <a:xfrm>
            <a:off x="395536" y="3140968"/>
            <a:ext cx="2448272"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tângulo 7"/>
          <p:cNvSpPr/>
          <p:nvPr/>
        </p:nvSpPr>
        <p:spPr>
          <a:xfrm>
            <a:off x="3995936" y="3212976"/>
            <a:ext cx="4896544"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Retângulo 8"/>
          <p:cNvSpPr/>
          <p:nvPr/>
        </p:nvSpPr>
        <p:spPr>
          <a:xfrm>
            <a:off x="395536" y="4005064"/>
            <a:ext cx="2448272"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Retângulo 9"/>
          <p:cNvSpPr/>
          <p:nvPr/>
        </p:nvSpPr>
        <p:spPr>
          <a:xfrm>
            <a:off x="3995936" y="4077072"/>
            <a:ext cx="4896544"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Retângulo 10"/>
          <p:cNvSpPr/>
          <p:nvPr/>
        </p:nvSpPr>
        <p:spPr>
          <a:xfrm>
            <a:off x="395536" y="4869160"/>
            <a:ext cx="2448272"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Retângulo 11"/>
          <p:cNvSpPr/>
          <p:nvPr/>
        </p:nvSpPr>
        <p:spPr>
          <a:xfrm>
            <a:off x="3995936" y="4869160"/>
            <a:ext cx="4896544"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Retângulo 12"/>
          <p:cNvSpPr/>
          <p:nvPr/>
        </p:nvSpPr>
        <p:spPr>
          <a:xfrm>
            <a:off x="395536" y="5661248"/>
            <a:ext cx="2448272"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Retângulo 13"/>
          <p:cNvSpPr/>
          <p:nvPr/>
        </p:nvSpPr>
        <p:spPr>
          <a:xfrm>
            <a:off x="3995936" y="5661248"/>
            <a:ext cx="4896544"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Retângulo 14"/>
          <p:cNvSpPr/>
          <p:nvPr/>
        </p:nvSpPr>
        <p:spPr>
          <a:xfrm>
            <a:off x="3275856" y="3212976"/>
            <a:ext cx="432048"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Retângulo 15"/>
          <p:cNvSpPr/>
          <p:nvPr/>
        </p:nvSpPr>
        <p:spPr>
          <a:xfrm>
            <a:off x="3275856" y="2348880"/>
            <a:ext cx="432048"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Retângulo 16"/>
          <p:cNvSpPr/>
          <p:nvPr/>
        </p:nvSpPr>
        <p:spPr>
          <a:xfrm>
            <a:off x="3275856" y="1556792"/>
            <a:ext cx="432048"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Retângulo 17"/>
          <p:cNvSpPr/>
          <p:nvPr/>
        </p:nvSpPr>
        <p:spPr>
          <a:xfrm>
            <a:off x="3275856" y="4005064"/>
            <a:ext cx="432048"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Retângulo 18"/>
          <p:cNvSpPr/>
          <p:nvPr/>
        </p:nvSpPr>
        <p:spPr>
          <a:xfrm>
            <a:off x="3275856" y="4869160"/>
            <a:ext cx="432048"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 name="Retângulo 19"/>
          <p:cNvSpPr/>
          <p:nvPr/>
        </p:nvSpPr>
        <p:spPr>
          <a:xfrm>
            <a:off x="3275856" y="5661248"/>
            <a:ext cx="432048"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0"/>
            <a:ext cx="9144000" cy="6186309"/>
          </a:xfrm>
          <a:prstGeom prst="rect">
            <a:avLst/>
          </a:prstGeom>
        </p:spPr>
        <p:txBody>
          <a:bodyPr wrap="square">
            <a:spAutoFit/>
          </a:bodyPr>
          <a:lstStyle/>
          <a:p>
            <a:r>
              <a:rPr lang="pt-BR" b="1" dirty="0"/>
              <a:t>Plano Financeiro</a:t>
            </a:r>
          </a:p>
          <a:p>
            <a:r>
              <a:rPr lang="pt-BR" u="sng" dirty="0"/>
              <a:t>Investimento total</a:t>
            </a:r>
          </a:p>
          <a:p>
            <a:endParaRPr lang="pt-BR" dirty="0"/>
          </a:p>
          <a:p>
            <a:r>
              <a:rPr lang="pt-BR" dirty="0"/>
              <a:t>Nesta etapa, você irá determinar o total de recursos a ser investido para que a empresa comece</a:t>
            </a:r>
          </a:p>
          <a:p>
            <a:r>
              <a:rPr lang="pt-BR" dirty="0"/>
              <a:t>a funcionar. O investimento total é formado pelos:</a:t>
            </a:r>
          </a:p>
          <a:p>
            <a:pPr>
              <a:buFont typeface="Arial" pitchFamily="34" charset="0"/>
              <a:buChar char="•"/>
            </a:pPr>
            <a:r>
              <a:rPr lang="pt-BR" dirty="0"/>
              <a:t> Investimentos fixos.</a:t>
            </a:r>
          </a:p>
          <a:p>
            <a:pPr>
              <a:buFont typeface="Arial" pitchFamily="34" charset="0"/>
              <a:buChar char="•"/>
            </a:pPr>
            <a:r>
              <a:rPr lang="pt-BR" dirty="0"/>
              <a:t> Capital de Giro.</a:t>
            </a:r>
          </a:p>
          <a:p>
            <a:pPr>
              <a:buFont typeface="Arial" pitchFamily="34" charset="0"/>
              <a:buChar char="•"/>
            </a:pPr>
            <a:r>
              <a:rPr lang="pt-BR" dirty="0"/>
              <a:t> Despesas pré-operacionais.</a:t>
            </a:r>
          </a:p>
          <a:p>
            <a:endParaRPr lang="pt-BR" dirty="0"/>
          </a:p>
          <a:p>
            <a:r>
              <a:rPr lang="pt-BR" u="sng" dirty="0"/>
              <a:t>Estimativa dos investimentos fixos</a:t>
            </a:r>
            <a:r>
              <a:rPr lang="pt-BR" dirty="0"/>
              <a:t> - O que é e como fazer:</a:t>
            </a:r>
          </a:p>
          <a:p>
            <a:pPr algn="just"/>
            <a:r>
              <a:rPr lang="pt-BR" dirty="0"/>
              <a:t>O investimento fixo corresponde a todos os bens que você deve comprar para que seu negócio</a:t>
            </a:r>
          </a:p>
          <a:p>
            <a:pPr algn="just"/>
            <a:r>
              <a:rPr lang="pt-BR" dirty="0"/>
              <a:t>possa funcionar de maneira apropriada. Relacione os equipamentos, máquinas, móveis, utensílios, ferramentas e veículos a serem adquiridos, a quantidade necessária, o valor de cada um e o total a ser desembolsado.</a:t>
            </a:r>
          </a:p>
          <a:p>
            <a:endParaRPr lang="pt-BR" dirty="0"/>
          </a:p>
          <a:p>
            <a:r>
              <a:rPr lang="pt-BR" b="1" dirty="0">
                <a:solidFill>
                  <a:srgbClr val="FF0000"/>
                </a:solidFill>
              </a:rPr>
              <a:t>Fique de olho</a:t>
            </a:r>
          </a:p>
          <a:p>
            <a:endParaRPr lang="pt-BR" b="1" dirty="0">
              <a:solidFill>
                <a:srgbClr val="FF0000"/>
              </a:solidFill>
            </a:endParaRPr>
          </a:p>
          <a:p>
            <a:pPr algn="just"/>
            <a:r>
              <a:rPr lang="pt-BR" dirty="0"/>
              <a:t>Evite imobilizações desnecessárias. Quando possível, alugue ao invés de construir ou comprar.</a:t>
            </a:r>
          </a:p>
          <a:p>
            <a:pPr algn="just"/>
            <a:r>
              <a:rPr lang="pt-BR" dirty="0"/>
              <a:t>Considere a possibilidade de terceirizar algumas atividades, isto reduzirá a necessidade de compra de máquinas e equipamentos; pesquise e avalie as diversas opções de aquisição (leilões, classificados, lojas de usados, etc..).</a:t>
            </a:r>
          </a:p>
          <a:p>
            <a:r>
              <a:rPr lang="pt-BR" dirty="0"/>
              <a:t>Cuidado com o estado de conservação e a garantia do que irá comprar.</a:t>
            </a:r>
          </a:p>
        </p:txBody>
      </p:sp>
      <p:sp>
        <p:nvSpPr>
          <p:cNvPr id="5" name="Retângulo 4"/>
          <p:cNvSpPr/>
          <p:nvPr/>
        </p:nvSpPr>
        <p:spPr>
          <a:xfrm>
            <a:off x="0" y="4725144"/>
            <a:ext cx="9144000" cy="1944216"/>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0"/>
            <a:ext cx="9144000" cy="6740307"/>
          </a:xfrm>
          <a:prstGeom prst="rect">
            <a:avLst/>
          </a:prstGeom>
        </p:spPr>
        <p:txBody>
          <a:bodyPr wrap="square">
            <a:spAutoFit/>
          </a:bodyPr>
          <a:lstStyle/>
          <a:p>
            <a:r>
              <a:rPr lang="pt-BR" u="sng" dirty="0"/>
              <a:t>Máquinas e equipamentos</a:t>
            </a:r>
          </a:p>
          <a:p>
            <a:r>
              <a:rPr lang="pt-BR" b="1" dirty="0"/>
              <a:t>              Descrição                         QTD  x  Valor Unitário                            Total</a:t>
            </a:r>
          </a:p>
          <a:p>
            <a:endParaRPr lang="pt-BR" dirty="0"/>
          </a:p>
          <a:p>
            <a:endParaRPr lang="pt-BR" b="1" dirty="0"/>
          </a:p>
          <a:p>
            <a:endParaRPr lang="pt-BR" b="1" dirty="0"/>
          </a:p>
          <a:p>
            <a:endParaRPr lang="pt-BR" b="1" dirty="0"/>
          </a:p>
          <a:p>
            <a:endParaRPr lang="pt-BR" b="1" dirty="0"/>
          </a:p>
          <a:p>
            <a:endParaRPr lang="pt-BR" b="1" dirty="0"/>
          </a:p>
          <a:p>
            <a:endParaRPr lang="pt-BR" b="1" dirty="0"/>
          </a:p>
          <a:p>
            <a:endParaRPr lang="pt-BR" b="1" dirty="0"/>
          </a:p>
          <a:p>
            <a:endParaRPr lang="pt-BR" b="1" dirty="0"/>
          </a:p>
          <a:p>
            <a:r>
              <a:rPr lang="pt-BR" dirty="0"/>
              <a:t>SUBTOTAL(A)                                                                                    </a:t>
            </a:r>
            <a:r>
              <a:rPr lang="pt-BR" b="1" dirty="0"/>
              <a:t>R$</a:t>
            </a:r>
            <a:r>
              <a:rPr lang="pt-BR" dirty="0"/>
              <a:t>                     </a:t>
            </a:r>
            <a:endParaRPr lang="pt-BR" b="1" dirty="0"/>
          </a:p>
          <a:p>
            <a:endParaRPr lang="pt-BR" dirty="0"/>
          </a:p>
          <a:p>
            <a:r>
              <a:rPr lang="pt-BR" u="sng" dirty="0"/>
              <a:t>Móveis e utensílios</a:t>
            </a:r>
          </a:p>
          <a:p>
            <a:r>
              <a:rPr lang="pt-BR" b="1" dirty="0"/>
              <a:t>              Descrição                         QTD  x  Valor Unitário                            Total</a:t>
            </a:r>
          </a:p>
          <a:p>
            <a:endParaRPr lang="pt-BR" b="1" dirty="0"/>
          </a:p>
          <a:p>
            <a:endParaRPr lang="pt-BR" b="1" dirty="0"/>
          </a:p>
          <a:p>
            <a:endParaRPr lang="pt-BR" b="1" dirty="0"/>
          </a:p>
          <a:p>
            <a:endParaRPr lang="pt-BR" b="1" dirty="0"/>
          </a:p>
          <a:p>
            <a:endParaRPr lang="pt-BR" b="1" dirty="0"/>
          </a:p>
          <a:p>
            <a:endParaRPr lang="pt-BR" b="1" dirty="0"/>
          </a:p>
          <a:p>
            <a:endParaRPr lang="pt-BR" b="1" dirty="0"/>
          </a:p>
          <a:p>
            <a:endParaRPr lang="pt-BR" b="1" dirty="0"/>
          </a:p>
          <a:p>
            <a:r>
              <a:rPr lang="pt-BR" dirty="0"/>
              <a:t>SUBTOTAL(B)                                                                                    </a:t>
            </a:r>
            <a:r>
              <a:rPr lang="pt-BR" b="1" dirty="0"/>
              <a:t>R$</a:t>
            </a:r>
            <a:r>
              <a:rPr lang="pt-BR" dirty="0"/>
              <a:t>                       </a:t>
            </a:r>
          </a:p>
        </p:txBody>
      </p:sp>
      <p:sp>
        <p:nvSpPr>
          <p:cNvPr id="3" name="Retângulo 2"/>
          <p:cNvSpPr/>
          <p:nvPr/>
        </p:nvSpPr>
        <p:spPr>
          <a:xfrm>
            <a:off x="827584" y="836712"/>
            <a:ext cx="2088232"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Retângulo 4"/>
          <p:cNvSpPr/>
          <p:nvPr/>
        </p:nvSpPr>
        <p:spPr>
          <a:xfrm>
            <a:off x="3347864" y="836712"/>
            <a:ext cx="432048"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Retângulo 6"/>
          <p:cNvSpPr/>
          <p:nvPr/>
        </p:nvSpPr>
        <p:spPr>
          <a:xfrm>
            <a:off x="4139952" y="836712"/>
            <a:ext cx="122413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tângulo 7"/>
          <p:cNvSpPr/>
          <p:nvPr/>
        </p:nvSpPr>
        <p:spPr>
          <a:xfrm>
            <a:off x="6876256" y="836712"/>
            <a:ext cx="122413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Retângulo 8"/>
          <p:cNvSpPr/>
          <p:nvPr/>
        </p:nvSpPr>
        <p:spPr>
          <a:xfrm>
            <a:off x="827584" y="1556792"/>
            <a:ext cx="2088232"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Retângulo 9"/>
          <p:cNvSpPr/>
          <p:nvPr/>
        </p:nvSpPr>
        <p:spPr>
          <a:xfrm>
            <a:off x="3347864" y="1556792"/>
            <a:ext cx="432048"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Retângulo 10"/>
          <p:cNvSpPr/>
          <p:nvPr/>
        </p:nvSpPr>
        <p:spPr>
          <a:xfrm>
            <a:off x="4139952" y="1556792"/>
            <a:ext cx="122413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Retângulo 11"/>
          <p:cNvSpPr/>
          <p:nvPr/>
        </p:nvSpPr>
        <p:spPr>
          <a:xfrm>
            <a:off x="6876256" y="1484784"/>
            <a:ext cx="122413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Retângulo 12"/>
          <p:cNvSpPr/>
          <p:nvPr/>
        </p:nvSpPr>
        <p:spPr>
          <a:xfrm>
            <a:off x="827584" y="2276872"/>
            <a:ext cx="2088232"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Retângulo 13"/>
          <p:cNvSpPr/>
          <p:nvPr/>
        </p:nvSpPr>
        <p:spPr>
          <a:xfrm>
            <a:off x="3347864" y="2276872"/>
            <a:ext cx="432048"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Retângulo 14"/>
          <p:cNvSpPr/>
          <p:nvPr/>
        </p:nvSpPr>
        <p:spPr>
          <a:xfrm>
            <a:off x="4139952" y="2276872"/>
            <a:ext cx="122413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Retângulo 15"/>
          <p:cNvSpPr/>
          <p:nvPr/>
        </p:nvSpPr>
        <p:spPr>
          <a:xfrm>
            <a:off x="6876256" y="2204864"/>
            <a:ext cx="122413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1" name="Retângulo 20"/>
          <p:cNvSpPr/>
          <p:nvPr/>
        </p:nvSpPr>
        <p:spPr>
          <a:xfrm>
            <a:off x="6876256" y="2924944"/>
            <a:ext cx="122413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3" name="Retângulo 22"/>
          <p:cNvSpPr/>
          <p:nvPr/>
        </p:nvSpPr>
        <p:spPr>
          <a:xfrm>
            <a:off x="827584" y="4293096"/>
            <a:ext cx="2088232"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4" name="Retângulo 23"/>
          <p:cNvSpPr/>
          <p:nvPr/>
        </p:nvSpPr>
        <p:spPr>
          <a:xfrm>
            <a:off x="3347864" y="4293096"/>
            <a:ext cx="432048"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5" name="Retângulo 24"/>
          <p:cNvSpPr/>
          <p:nvPr/>
        </p:nvSpPr>
        <p:spPr>
          <a:xfrm>
            <a:off x="4139952" y="4293096"/>
            <a:ext cx="122413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6" name="Retângulo 25"/>
          <p:cNvSpPr/>
          <p:nvPr/>
        </p:nvSpPr>
        <p:spPr>
          <a:xfrm>
            <a:off x="6876256" y="4293096"/>
            <a:ext cx="122413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Retângulo 26"/>
          <p:cNvSpPr/>
          <p:nvPr/>
        </p:nvSpPr>
        <p:spPr>
          <a:xfrm>
            <a:off x="827584" y="5013176"/>
            <a:ext cx="2088232"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8" name="Retângulo 27"/>
          <p:cNvSpPr/>
          <p:nvPr/>
        </p:nvSpPr>
        <p:spPr>
          <a:xfrm>
            <a:off x="3347864" y="4941168"/>
            <a:ext cx="432048"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9" name="Retângulo 28"/>
          <p:cNvSpPr/>
          <p:nvPr/>
        </p:nvSpPr>
        <p:spPr>
          <a:xfrm>
            <a:off x="4139952" y="4941168"/>
            <a:ext cx="122413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0" name="Retângulo 29"/>
          <p:cNvSpPr/>
          <p:nvPr/>
        </p:nvSpPr>
        <p:spPr>
          <a:xfrm>
            <a:off x="6876256" y="4941168"/>
            <a:ext cx="122413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1" name="Retângulo 30"/>
          <p:cNvSpPr/>
          <p:nvPr/>
        </p:nvSpPr>
        <p:spPr>
          <a:xfrm>
            <a:off x="827584" y="5661248"/>
            <a:ext cx="2088232"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2" name="Retângulo 31"/>
          <p:cNvSpPr/>
          <p:nvPr/>
        </p:nvSpPr>
        <p:spPr>
          <a:xfrm>
            <a:off x="3347864" y="5589240"/>
            <a:ext cx="432048"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Retângulo 32"/>
          <p:cNvSpPr/>
          <p:nvPr/>
        </p:nvSpPr>
        <p:spPr>
          <a:xfrm>
            <a:off x="4139952" y="5661248"/>
            <a:ext cx="122413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Retângulo 33"/>
          <p:cNvSpPr/>
          <p:nvPr/>
        </p:nvSpPr>
        <p:spPr>
          <a:xfrm>
            <a:off x="6876256" y="5589240"/>
            <a:ext cx="122413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Retângulo 34"/>
          <p:cNvSpPr/>
          <p:nvPr/>
        </p:nvSpPr>
        <p:spPr>
          <a:xfrm>
            <a:off x="6876256" y="6237312"/>
            <a:ext cx="122413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548680"/>
            <a:ext cx="9144000" cy="1200329"/>
          </a:xfrm>
          <a:prstGeom prst="rect">
            <a:avLst/>
          </a:prstGeom>
          <a:noFill/>
        </p:spPr>
        <p:txBody>
          <a:bodyPr wrap="square">
            <a:spAutoFit/>
          </a:bodyPr>
          <a:lstStyle/>
          <a:p>
            <a:pPr algn="just"/>
            <a:r>
              <a:rPr lang="pt-BR" dirty="0"/>
              <a:t>Um </a:t>
            </a:r>
            <a:r>
              <a:rPr lang="pt-BR" b="1" dirty="0"/>
              <a:t>Plano de Negócio </a:t>
            </a:r>
            <a:r>
              <a:rPr lang="pt-BR" dirty="0"/>
              <a:t>é um documento que descreve por escrito os objetivos de um negócio e quais passos devem ser dados para que esses objetivos sejam alcançados, diminuindo os riscos e as incertezas. Um plano de negócio permite identificar e restringir seus erros no papel, ao invés de cometê-los no mercado.</a:t>
            </a:r>
          </a:p>
        </p:txBody>
      </p:sp>
      <p:sp>
        <p:nvSpPr>
          <p:cNvPr id="3" name="Retângulo 2"/>
          <p:cNvSpPr/>
          <p:nvPr/>
        </p:nvSpPr>
        <p:spPr>
          <a:xfrm>
            <a:off x="0" y="548680"/>
            <a:ext cx="9144000" cy="1152128"/>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 name="Retângulo 3"/>
          <p:cNvSpPr/>
          <p:nvPr/>
        </p:nvSpPr>
        <p:spPr>
          <a:xfrm>
            <a:off x="467544" y="3140968"/>
            <a:ext cx="8208912" cy="1477328"/>
          </a:xfrm>
          <a:prstGeom prst="rect">
            <a:avLst/>
          </a:prstGeom>
        </p:spPr>
        <p:txBody>
          <a:bodyPr wrap="square">
            <a:spAutoFit/>
          </a:bodyPr>
          <a:lstStyle/>
          <a:p>
            <a:pPr algn="just"/>
            <a:r>
              <a:rPr lang="pt-BR" dirty="0"/>
              <a:t>       Ao final, seu plano irá ajudá-lo a responder a seguinte pergunta: </a:t>
            </a:r>
            <a:r>
              <a:rPr lang="pt-BR" b="1" dirty="0"/>
              <a:t>“Vale a pena abrir, manter ou ampliar o meu negócio?”</a:t>
            </a:r>
            <a:r>
              <a:rPr lang="pt-BR" dirty="0"/>
              <a:t>. Lembre-se de que a preparação de um plano de negócio é um grande desafio, pois exige persistência, comprometimento, pesquisa e muita criatividade. Boa sorte, ou melhor dizendo, bom trabalho! E tenha claro que começar já é a metade de toda a ação. Sucesso!</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0"/>
            <a:ext cx="9144000" cy="7848302"/>
          </a:xfrm>
          <a:prstGeom prst="rect">
            <a:avLst/>
          </a:prstGeom>
        </p:spPr>
        <p:txBody>
          <a:bodyPr wrap="square">
            <a:spAutoFit/>
          </a:bodyPr>
          <a:lstStyle/>
          <a:p>
            <a:r>
              <a:rPr lang="pt-BR" u="sng" dirty="0"/>
              <a:t>Veículos</a:t>
            </a:r>
          </a:p>
          <a:p>
            <a:r>
              <a:rPr lang="pt-BR" b="1" dirty="0"/>
              <a:t>              Descrição                         QTD  x  Valor Unitário                            Total</a:t>
            </a:r>
          </a:p>
          <a:p>
            <a:endParaRPr lang="pt-BR" dirty="0"/>
          </a:p>
          <a:p>
            <a:endParaRPr lang="pt-BR" b="1" dirty="0"/>
          </a:p>
          <a:p>
            <a:endParaRPr lang="pt-BR" b="1" dirty="0"/>
          </a:p>
          <a:p>
            <a:endParaRPr lang="pt-BR" b="1" dirty="0"/>
          </a:p>
          <a:p>
            <a:endParaRPr lang="pt-BR" b="1" dirty="0"/>
          </a:p>
          <a:p>
            <a:endParaRPr lang="pt-BR" b="1" dirty="0"/>
          </a:p>
          <a:p>
            <a:endParaRPr lang="pt-BR" b="1" dirty="0"/>
          </a:p>
          <a:p>
            <a:endParaRPr lang="pt-BR" b="1" dirty="0"/>
          </a:p>
          <a:p>
            <a:endParaRPr lang="pt-BR" b="1" dirty="0"/>
          </a:p>
          <a:p>
            <a:r>
              <a:rPr lang="pt-BR" dirty="0"/>
              <a:t>SUBTOTAL(C)</a:t>
            </a:r>
            <a:r>
              <a:rPr lang="pt-BR" b="1" dirty="0"/>
              <a:t>                                                                                        R$</a:t>
            </a:r>
          </a:p>
          <a:p>
            <a:endParaRPr lang="pt-BR" dirty="0"/>
          </a:p>
          <a:p>
            <a:endParaRPr lang="pt-BR" b="1" u="sng" dirty="0"/>
          </a:p>
          <a:p>
            <a:endParaRPr lang="pt-BR" b="1" u="sng" dirty="0"/>
          </a:p>
          <a:p>
            <a:r>
              <a:rPr lang="pt-BR" u="sng" dirty="0"/>
              <a:t>TOTAL DE INVESTIMENTO FIXO</a:t>
            </a:r>
          </a:p>
          <a:p>
            <a:endParaRPr lang="pt-BR" b="1" u="sng" dirty="0"/>
          </a:p>
          <a:p>
            <a:r>
              <a:rPr lang="pt-BR" dirty="0"/>
              <a:t>SUBTOTAL  A + B + C                                                                       </a:t>
            </a:r>
            <a:r>
              <a:rPr lang="pt-BR" b="1" dirty="0"/>
              <a:t>R$</a:t>
            </a:r>
          </a:p>
          <a:p>
            <a:endParaRPr lang="pt-BR" b="1" dirty="0"/>
          </a:p>
          <a:p>
            <a:endParaRPr lang="pt-BR" b="1" dirty="0"/>
          </a:p>
          <a:p>
            <a:endParaRPr lang="pt-BR" b="1" dirty="0"/>
          </a:p>
          <a:p>
            <a:endParaRPr lang="pt-BR" b="1" dirty="0"/>
          </a:p>
          <a:p>
            <a:endParaRPr lang="pt-BR" b="1" dirty="0"/>
          </a:p>
          <a:p>
            <a:endParaRPr lang="pt-BR" b="1" dirty="0"/>
          </a:p>
          <a:p>
            <a:endParaRPr lang="pt-BR" b="1" dirty="0"/>
          </a:p>
          <a:p>
            <a:endParaRPr lang="pt-BR" b="1" dirty="0"/>
          </a:p>
          <a:p>
            <a:endParaRPr lang="pt-BR" b="1" dirty="0"/>
          </a:p>
          <a:p>
            <a:endParaRPr lang="pt-BR" dirty="0"/>
          </a:p>
        </p:txBody>
      </p:sp>
      <p:sp>
        <p:nvSpPr>
          <p:cNvPr id="3" name="Retângulo 2"/>
          <p:cNvSpPr/>
          <p:nvPr/>
        </p:nvSpPr>
        <p:spPr>
          <a:xfrm>
            <a:off x="827584" y="836712"/>
            <a:ext cx="2088232"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Retângulo 4"/>
          <p:cNvSpPr/>
          <p:nvPr/>
        </p:nvSpPr>
        <p:spPr>
          <a:xfrm>
            <a:off x="3347864" y="836712"/>
            <a:ext cx="432048"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Retângulo 6"/>
          <p:cNvSpPr/>
          <p:nvPr/>
        </p:nvSpPr>
        <p:spPr>
          <a:xfrm>
            <a:off x="4139952" y="836712"/>
            <a:ext cx="122413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tângulo 7"/>
          <p:cNvSpPr/>
          <p:nvPr/>
        </p:nvSpPr>
        <p:spPr>
          <a:xfrm>
            <a:off x="6876256" y="836712"/>
            <a:ext cx="122413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Retângulo 8"/>
          <p:cNvSpPr/>
          <p:nvPr/>
        </p:nvSpPr>
        <p:spPr>
          <a:xfrm>
            <a:off x="827584" y="1556792"/>
            <a:ext cx="2088232"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Retângulo 9"/>
          <p:cNvSpPr/>
          <p:nvPr/>
        </p:nvSpPr>
        <p:spPr>
          <a:xfrm>
            <a:off x="3347864" y="1556792"/>
            <a:ext cx="432048"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Retângulo 10"/>
          <p:cNvSpPr/>
          <p:nvPr/>
        </p:nvSpPr>
        <p:spPr>
          <a:xfrm>
            <a:off x="4139952" y="1556792"/>
            <a:ext cx="122413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Retângulo 11"/>
          <p:cNvSpPr/>
          <p:nvPr/>
        </p:nvSpPr>
        <p:spPr>
          <a:xfrm>
            <a:off x="6876256" y="1484784"/>
            <a:ext cx="122413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Retângulo 12"/>
          <p:cNvSpPr/>
          <p:nvPr/>
        </p:nvSpPr>
        <p:spPr>
          <a:xfrm>
            <a:off x="827584" y="2276872"/>
            <a:ext cx="2088232"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Retângulo 13"/>
          <p:cNvSpPr/>
          <p:nvPr/>
        </p:nvSpPr>
        <p:spPr>
          <a:xfrm>
            <a:off x="3347864" y="2276872"/>
            <a:ext cx="432048"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Retângulo 14"/>
          <p:cNvSpPr/>
          <p:nvPr/>
        </p:nvSpPr>
        <p:spPr>
          <a:xfrm>
            <a:off x="4139952" y="2276872"/>
            <a:ext cx="122413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Retângulo 15"/>
          <p:cNvSpPr/>
          <p:nvPr/>
        </p:nvSpPr>
        <p:spPr>
          <a:xfrm>
            <a:off x="6876256" y="2204864"/>
            <a:ext cx="122413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1" name="Retângulo 20"/>
          <p:cNvSpPr/>
          <p:nvPr/>
        </p:nvSpPr>
        <p:spPr>
          <a:xfrm>
            <a:off x="6876256" y="4653136"/>
            <a:ext cx="122413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6" name="Retângulo 35"/>
          <p:cNvSpPr/>
          <p:nvPr/>
        </p:nvSpPr>
        <p:spPr>
          <a:xfrm>
            <a:off x="6876256" y="2996952"/>
            <a:ext cx="122413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0"/>
            <a:ext cx="9144000" cy="6186309"/>
          </a:xfrm>
          <a:prstGeom prst="rect">
            <a:avLst/>
          </a:prstGeom>
        </p:spPr>
        <p:txBody>
          <a:bodyPr wrap="square">
            <a:spAutoFit/>
          </a:bodyPr>
          <a:lstStyle/>
          <a:p>
            <a:r>
              <a:rPr lang="pt-BR" u="sng" dirty="0"/>
              <a:t>Capital de Giro</a:t>
            </a:r>
            <a:r>
              <a:rPr lang="pt-BR" dirty="0"/>
              <a:t> - O que é e como fazer:</a:t>
            </a:r>
          </a:p>
          <a:p>
            <a:endParaRPr lang="pt-BR" dirty="0"/>
          </a:p>
          <a:p>
            <a:pPr algn="just"/>
            <a:r>
              <a:rPr lang="pt-BR" dirty="0"/>
              <a:t>     O capital de giro é o montante de recursos necessário para o funcionamento normal da empresa, compreendendo a compra de matérias-primas ou mercadorias, financiamento das vendas e o pagamento das despesas. Ao estimar o capital de giro para o começo das atividades</a:t>
            </a:r>
          </a:p>
          <a:p>
            <a:pPr algn="just"/>
            <a:r>
              <a:rPr lang="pt-BR" dirty="0"/>
              <a:t>da empresa, você deverá apurar o estoque inicial e o caixa mínimo necessário.</a:t>
            </a:r>
          </a:p>
          <a:p>
            <a:endParaRPr lang="pt-BR" dirty="0"/>
          </a:p>
          <a:p>
            <a:r>
              <a:rPr lang="pt-BR" dirty="0"/>
              <a:t>Estimativa do estoque inicial:</a:t>
            </a:r>
          </a:p>
          <a:p>
            <a:pPr algn="just"/>
            <a:r>
              <a:rPr lang="pt-BR" dirty="0"/>
              <a:t>    O estoque inicial é composto pelos materiais (matéria-prima, embalagens, etc.) indispensáveis</a:t>
            </a:r>
          </a:p>
          <a:p>
            <a:pPr algn="just"/>
            <a:r>
              <a:rPr lang="pt-BR" dirty="0"/>
              <a:t>à fabricação de seus produtos ou pelas mercadorias que serão revendidas. Identifique quais materiais ou mercadorias devem ser comprados, as quantidades, seu custo unitário e o total a ser gasto. Para isto, leve em consideração a sua capacidade de produção, o tamanho do público-alvo e o seu potencial de vendas.</a:t>
            </a:r>
          </a:p>
          <a:p>
            <a:endParaRPr lang="pt-BR" dirty="0"/>
          </a:p>
          <a:p>
            <a:r>
              <a:rPr lang="pt-BR" b="1" dirty="0">
                <a:solidFill>
                  <a:srgbClr val="FF0000"/>
                </a:solidFill>
              </a:rPr>
              <a:t>Fique de olho</a:t>
            </a:r>
          </a:p>
          <a:p>
            <a:pPr algn="just"/>
            <a:r>
              <a:rPr lang="pt-BR" dirty="0"/>
              <a:t>Faça uma ampla pesquisa junto a seus fornecedores. Pechinche, negociando bons preços e condições de pagamento, assim você reduz despesas, oferecendo preços competitivos e aumentando as receitas e o lucro da empresa. </a:t>
            </a:r>
          </a:p>
          <a:p>
            <a:pPr algn="just"/>
            <a:r>
              <a:rPr lang="pt-BR" dirty="0"/>
              <a:t>Tenha um controle apurado dos seus estoques, assim você saberá qual o momento certo para adquirir novos produtos. Para a formação dos estoques, dê preferência aos itens de maior giro, ou seja, aqueles que têm maior saída e aceitação. Estoque parado por muito tempo, na maior parte das vezes, representa prejuízo.</a:t>
            </a:r>
          </a:p>
        </p:txBody>
      </p:sp>
      <p:sp>
        <p:nvSpPr>
          <p:cNvPr id="3" name="Retângulo 2"/>
          <p:cNvSpPr/>
          <p:nvPr/>
        </p:nvSpPr>
        <p:spPr>
          <a:xfrm>
            <a:off x="0" y="3861048"/>
            <a:ext cx="9144000" cy="2448272"/>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0"/>
            <a:ext cx="9144000" cy="6740307"/>
          </a:xfrm>
          <a:prstGeom prst="rect">
            <a:avLst/>
          </a:prstGeom>
        </p:spPr>
        <p:txBody>
          <a:bodyPr wrap="square">
            <a:spAutoFit/>
          </a:bodyPr>
          <a:lstStyle/>
          <a:p>
            <a:r>
              <a:rPr lang="pt-BR" u="sng" dirty="0"/>
              <a:t>Estimativa de Estoque Inicial</a:t>
            </a:r>
          </a:p>
          <a:p>
            <a:r>
              <a:rPr lang="pt-BR" b="1" dirty="0"/>
              <a:t>              Descrição                         QTD  x  Valor Unitário                            Total</a:t>
            </a:r>
          </a:p>
          <a:p>
            <a:endParaRPr lang="pt-BR" dirty="0"/>
          </a:p>
          <a:p>
            <a:endParaRPr lang="pt-BR" b="1" dirty="0"/>
          </a:p>
          <a:p>
            <a:endParaRPr lang="pt-BR" b="1" dirty="0"/>
          </a:p>
          <a:p>
            <a:endParaRPr lang="pt-BR" b="1" dirty="0"/>
          </a:p>
          <a:p>
            <a:endParaRPr lang="pt-BR" b="1" dirty="0"/>
          </a:p>
          <a:p>
            <a:endParaRPr lang="pt-BR" b="1" dirty="0"/>
          </a:p>
          <a:p>
            <a:endParaRPr lang="pt-BR" b="1" dirty="0"/>
          </a:p>
          <a:p>
            <a:endParaRPr lang="pt-BR" b="1" dirty="0"/>
          </a:p>
          <a:p>
            <a:endParaRPr lang="pt-BR" b="1" dirty="0"/>
          </a:p>
          <a:p>
            <a:endParaRPr lang="pt-BR" b="1" dirty="0"/>
          </a:p>
          <a:p>
            <a:endParaRPr lang="pt-BR" dirty="0"/>
          </a:p>
          <a:p>
            <a:endParaRPr lang="pt-BR" b="1" dirty="0"/>
          </a:p>
          <a:p>
            <a:endParaRPr lang="pt-BR" b="1" dirty="0"/>
          </a:p>
          <a:p>
            <a:endParaRPr lang="pt-BR" b="1" dirty="0"/>
          </a:p>
          <a:p>
            <a:endParaRPr lang="pt-BR" b="1" dirty="0"/>
          </a:p>
          <a:p>
            <a:endParaRPr lang="pt-BR" b="1" dirty="0"/>
          </a:p>
          <a:p>
            <a:endParaRPr lang="pt-BR" b="1" dirty="0"/>
          </a:p>
          <a:p>
            <a:endParaRPr lang="pt-BR" b="1" dirty="0"/>
          </a:p>
          <a:p>
            <a:endParaRPr lang="pt-BR" b="1" dirty="0"/>
          </a:p>
          <a:p>
            <a:endParaRPr lang="pt-BR" b="1" dirty="0"/>
          </a:p>
          <a:p>
            <a:endParaRPr lang="pt-BR" dirty="0"/>
          </a:p>
          <a:p>
            <a:r>
              <a:rPr lang="pt-BR" dirty="0"/>
              <a:t>Valor do Estoque Inicial                                                                     </a:t>
            </a:r>
            <a:r>
              <a:rPr lang="pt-BR" b="1" dirty="0"/>
              <a:t>R$</a:t>
            </a:r>
          </a:p>
        </p:txBody>
      </p:sp>
      <p:sp>
        <p:nvSpPr>
          <p:cNvPr id="3" name="Retângulo 2"/>
          <p:cNvSpPr/>
          <p:nvPr/>
        </p:nvSpPr>
        <p:spPr>
          <a:xfrm>
            <a:off x="827584" y="836712"/>
            <a:ext cx="2088232"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Retângulo 4"/>
          <p:cNvSpPr/>
          <p:nvPr/>
        </p:nvSpPr>
        <p:spPr>
          <a:xfrm>
            <a:off x="3347864" y="836712"/>
            <a:ext cx="432048"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Retângulo 6"/>
          <p:cNvSpPr/>
          <p:nvPr/>
        </p:nvSpPr>
        <p:spPr>
          <a:xfrm>
            <a:off x="4139952" y="836712"/>
            <a:ext cx="122413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tângulo 7"/>
          <p:cNvSpPr/>
          <p:nvPr/>
        </p:nvSpPr>
        <p:spPr>
          <a:xfrm>
            <a:off x="6876256" y="836712"/>
            <a:ext cx="122413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Retângulo 8"/>
          <p:cNvSpPr/>
          <p:nvPr/>
        </p:nvSpPr>
        <p:spPr>
          <a:xfrm>
            <a:off x="827584" y="1556792"/>
            <a:ext cx="2088232"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Retângulo 9"/>
          <p:cNvSpPr/>
          <p:nvPr/>
        </p:nvSpPr>
        <p:spPr>
          <a:xfrm>
            <a:off x="3347864" y="1556792"/>
            <a:ext cx="432048"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Retângulo 10"/>
          <p:cNvSpPr/>
          <p:nvPr/>
        </p:nvSpPr>
        <p:spPr>
          <a:xfrm>
            <a:off x="4139952" y="1556792"/>
            <a:ext cx="122413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Retângulo 11"/>
          <p:cNvSpPr/>
          <p:nvPr/>
        </p:nvSpPr>
        <p:spPr>
          <a:xfrm>
            <a:off x="6876256" y="1484784"/>
            <a:ext cx="122413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Retângulo 12"/>
          <p:cNvSpPr/>
          <p:nvPr/>
        </p:nvSpPr>
        <p:spPr>
          <a:xfrm>
            <a:off x="827584" y="2276872"/>
            <a:ext cx="2088232"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Retângulo 13"/>
          <p:cNvSpPr/>
          <p:nvPr/>
        </p:nvSpPr>
        <p:spPr>
          <a:xfrm>
            <a:off x="3347864" y="2276872"/>
            <a:ext cx="432048"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Retângulo 14"/>
          <p:cNvSpPr/>
          <p:nvPr/>
        </p:nvSpPr>
        <p:spPr>
          <a:xfrm>
            <a:off x="4139952" y="2276872"/>
            <a:ext cx="122413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Retângulo 15"/>
          <p:cNvSpPr/>
          <p:nvPr/>
        </p:nvSpPr>
        <p:spPr>
          <a:xfrm>
            <a:off x="6876256" y="2204864"/>
            <a:ext cx="122413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1" name="Retângulo 20"/>
          <p:cNvSpPr/>
          <p:nvPr/>
        </p:nvSpPr>
        <p:spPr>
          <a:xfrm>
            <a:off x="6876256" y="2924944"/>
            <a:ext cx="122413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3" name="Retângulo 22"/>
          <p:cNvSpPr/>
          <p:nvPr/>
        </p:nvSpPr>
        <p:spPr>
          <a:xfrm>
            <a:off x="827584" y="3068960"/>
            <a:ext cx="2088232"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4" name="Retângulo 23"/>
          <p:cNvSpPr/>
          <p:nvPr/>
        </p:nvSpPr>
        <p:spPr>
          <a:xfrm>
            <a:off x="3347864" y="3068960"/>
            <a:ext cx="432048"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5" name="Retângulo 24"/>
          <p:cNvSpPr/>
          <p:nvPr/>
        </p:nvSpPr>
        <p:spPr>
          <a:xfrm>
            <a:off x="4139952" y="2996952"/>
            <a:ext cx="122413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6" name="Retângulo 25"/>
          <p:cNvSpPr/>
          <p:nvPr/>
        </p:nvSpPr>
        <p:spPr>
          <a:xfrm>
            <a:off x="6876256" y="3717032"/>
            <a:ext cx="122413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Retângulo 26"/>
          <p:cNvSpPr/>
          <p:nvPr/>
        </p:nvSpPr>
        <p:spPr>
          <a:xfrm>
            <a:off x="827584" y="3861048"/>
            <a:ext cx="2088232"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8" name="Retângulo 27"/>
          <p:cNvSpPr/>
          <p:nvPr/>
        </p:nvSpPr>
        <p:spPr>
          <a:xfrm>
            <a:off x="3347864" y="3861048"/>
            <a:ext cx="432048"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9" name="Retângulo 28"/>
          <p:cNvSpPr/>
          <p:nvPr/>
        </p:nvSpPr>
        <p:spPr>
          <a:xfrm>
            <a:off x="4139952" y="3789040"/>
            <a:ext cx="122413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0" name="Retângulo 29"/>
          <p:cNvSpPr/>
          <p:nvPr/>
        </p:nvSpPr>
        <p:spPr>
          <a:xfrm>
            <a:off x="6876256" y="4653136"/>
            <a:ext cx="122413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1" name="Retângulo 30"/>
          <p:cNvSpPr/>
          <p:nvPr/>
        </p:nvSpPr>
        <p:spPr>
          <a:xfrm>
            <a:off x="827584" y="4725144"/>
            <a:ext cx="2088232"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2" name="Retângulo 31"/>
          <p:cNvSpPr/>
          <p:nvPr/>
        </p:nvSpPr>
        <p:spPr>
          <a:xfrm>
            <a:off x="3347864" y="4725144"/>
            <a:ext cx="432048"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Retângulo 32"/>
          <p:cNvSpPr/>
          <p:nvPr/>
        </p:nvSpPr>
        <p:spPr>
          <a:xfrm>
            <a:off x="4139952" y="4725144"/>
            <a:ext cx="122413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Retângulo 33"/>
          <p:cNvSpPr/>
          <p:nvPr/>
        </p:nvSpPr>
        <p:spPr>
          <a:xfrm>
            <a:off x="6876256" y="5445224"/>
            <a:ext cx="122413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Retângulo 34"/>
          <p:cNvSpPr/>
          <p:nvPr/>
        </p:nvSpPr>
        <p:spPr>
          <a:xfrm>
            <a:off x="6876256" y="6237312"/>
            <a:ext cx="122413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6" name="Retângulo 35"/>
          <p:cNvSpPr/>
          <p:nvPr/>
        </p:nvSpPr>
        <p:spPr>
          <a:xfrm>
            <a:off x="827584" y="5517232"/>
            <a:ext cx="2088232"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7" name="Retângulo 36"/>
          <p:cNvSpPr/>
          <p:nvPr/>
        </p:nvSpPr>
        <p:spPr>
          <a:xfrm>
            <a:off x="3347864" y="5445224"/>
            <a:ext cx="432048"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Retângulo 37"/>
          <p:cNvSpPr/>
          <p:nvPr/>
        </p:nvSpPr>
        <p:spPr>
          <a:xfrm>
            <a:off x="4139952" y="5445224"/>
            <a:ext cx="122413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0"/>
            <a:ext cx="9144000" cy="6463308"/>
          </a:xfrm>
          <a:prstGeom prst="rect">
            <a:avLst/>
          </a:prstGeom>
        </p:spPr>
        <p:txBody>
          <a:bodyPr wrap="square">
            <a:spAutoFit/>
          </a:bodyPr>
          <a:lstStyle/>
          <a:p>
            <a:r>
              <a:rPr lang="pt-BR" u="sng" dirty="0"/>
              <a:t>Caixa Mínimo</a:t>
            </a:r>
          </a:p>
          <a:p>
            <a:endParaRPr lang="pt-BR" u="sng" dirty="0"/>
          </a:p>
          <a:p>
            <a:pPr algn="just"/>
            <a:r>
              <a:rPr lang="pt-BR" dirty="0"/>
              <a:t>    É o capital de giro próprio necessário para movimentar seu negócio. Representa o valor em</a:t>
            </a:r>
          </a:p>
          <a:p>
            <a:pPr algn="just"/>
            <a:r>
              <a:rPr lang="pt-BR" dirty="0"/>
              <a:t>dinheiro que a empresa precisa ter disponível para cobrir os custos até que as contas a receber</a:t>
            </a:r>
          </a:p>
          <a:p>
            <a:pPr algn="just"/>
            <a:r>
              <a:rPr lang="pt-BR" dirty="0"/>
              <a:t>de clientes entrem no caixa. Corresponde a uma reserva inicial de caixa. Para calcular a necessidade líquida de capital de giro é preciso conhecer os prazos médios de vendas, compras e estocagem. Estas informações podem ser pesquisadas junto a concorrentes e fornecedores e serão utilizadas na apuração do caixa mínimo, isto porque nas vendas financiamos os clientes por meio dos prazos concedidos e somos financiados pelos fornecedores por meio dos prazos para pagamento negociados.</a:t>
            </a:r>
          </a:p>
          <a:p>
            <a:endParaRPr lang="pt-BR" dirty="0"/>
          </a:p>
          <a:p>
            <a:r>
              <a:rPr lang="pt-BR" dirty="0"/>
              <a:t>Calcule a necessidade de </a:t>
            </a:r>
            <a:r>
              <a:rPr lang="pt-BR" b="1" dirty="0"/>
              <a:t>capital de giro próprio </a:t>
            </a:r>
            <a:r>
              <a:rPr lang="pt-BR" dirty="0"/>
              <a:t>e o </a:t>
            </a:r>
            <a:r>
              <a:rPr lang="pt-BR" b="1" dirty="0"/>
              <a:t>caixa mínimo</a:t>
            </a:r>
            <a:r>
              <a:rPr lang="pt-BR" dirty="0"/>
              <a:t>. </a:t>
            </a:r>
          </a:p>
          <a:p>
            <a:endParaRPr lang="pt-BR" dirty="0"/>
          </a:p>
          <a:p>
            <a:r>
              <a:rPr lang="pt-BR" dirty="0"/>
              <a:t>1º Passo: Contas a receber – Cálculo do prazo médio de vendas</a:t>
            </a:r>
          </a:p>
          <a:p>
            <a:pPr algn="just"/>
            <a:r>
              <a:rPr lang="pt-BR" dirty="0"/>
              <a:t>    É a média do prazo de financiamento a clientes, ou seja, do prazo concedido aos clientes para</a:t>
            </a:r>
          </a:p>
          <a:p>
            <a:pPr algn="just"/>
            <a:r>
              <a:rPr lang="pt-BR" dirty="0"/>
              <a:t>que estes efetuem o pagamento do que compraram.</a:t>
            </a:r>
          </a:p>
          <a:p>
            <a:endParaRPr lang="pt-BR" dirty="0"/>
          </a:p>
          <a:p>
            <a:r>
              <a:rPr lang="pt-BR" b="1" dirty="0"/>
              <a:t>Prazo médio de vendas                (%)  x  Número de dias                 Média Ponderada em dias</a:t>
            </a:r>
          </a:p>
          <a:p>
            <a:pPr>
              <a:buFont typeface="Arial" pitchFamily="34" charset="0"/>
              <a:buChar char="•"/>
            </a:pPr>
            <a:r>
              <a:rPr lang="pt-BR" dirty="0"/>
              <a:t> à vista                                       20%               0                                                         0</a:t>
            </a:r>
          </a:p>
          <a:p>
            <a:pPr>
              <a:buFont typeface="Arial" pitchFamily="34" charset="0"/>
              <a:buChar char="•"/>
            </a:pPr>
            <a:r>
              <a:rPr lang="pt-BR" dirty="0"/>
              <a:t> a prazo                                     45%             30                                                       13,5</a:t>
            </a:r>
          </a:p>
          <a:p>
            <a:pPr>
              <a:buFont typeface="Arial" pitchFamily="34" charset="0"/>
              <a:buChar char="•"/>
            </a:pPr>
            <a:r>
              <a:rPr lang="pt-BR" dirty="0"/>
              <a:t> a prazo                                     30%             60                                                       18</a:t>
            </a:r>
          </a:p>
          <a:p>
            <a:pPr>
              <a:buFont typeface="Arial" pitchFamily="34" charset="0"/>
              <a:buChar char="•"/>
            </a:pPr>
            <a:r>
              <a:rPr lang="pt-BR" dirty="0"/>
              <a:t> a prazo                                       5%             90                                                         4,5</a:t>
            </a:r>
          </a:p>
          <a:p>
            <a:r>
              <a:rPr lang="pt-BR" dirty="0"/>
              <a:t>Prazo médio total  (dias)                                                                                               </a:t>
            </a:r>
            <a:r>
              <a:rPr lang="pt-BR" b="1" dirty="0"/>
              <a:t>36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0"/>
            <a:ext cx="9144000" cy="6463308"/>
          </a:xfrm>
          <a:prstGeom prst="rect">
            <a:avLst/>
          </a:prstGeom>
        </p:spPr>
        <p:txBody>
          <a:bodyPr wrap="square">
            <a:spAutoFit/>
          </a:bodyPr>
          <a:lstStyle/>
          <a:p>
            <a:endParaRPr lang="pt-BR" dirty="0"/>
          </a:p>
          <a:p>
            <a:r>
              <a:rPr lang="pt-BR" dirty="0"/>
              <a:t>2º Passo: Contas a pagar – Cálculo do prazo médio de compras</a:t>
            </a:r>
          </a:p>
          <a:p>
            <a:pPr algn="just"/>
            <a:endParaRPr lang="pt-BR" dirty="0"/>
          </a:p>
          <a:p>
            <a:pPr algn="just"/>
            <a:r>
              <a:rPr lang="pt-BR" dirty="0"/>
              <a:t>É a média do prazo dado pelos fornecedores de produtos e serviços adquiridos pela empresa.</a:t>
            </a:r>
          </a:p>
          <a:p>
            <a:endParaRPr lang="pt-BR" dirty="0"/>
          </a:p>
          <a:p>
            <a:r>
              <a:rPr lang="pt-BR" b="1" dirty="0"/>
              <a:t>Prazo médio de compras             (%)  x  Número de dias                  Média Ponderada em dias</a:t>
            </a:r>
          </a:p>
          <a:p>
            <a:pPr>
              <a:buFont typeface="Arial" pitchFamily="34" charset="0"/>
              <a:buChar char="•"/>
            </a:pPr>
            <a:r>
              <a:rPr lang="pt-BR" dirty="0"/>
              <a:t> à vista                                      30%               0                                                           0  </a:t>
            </a:r>
          </a:p>
          <a:p>
            <a:pPr>
              <a:buFont typeface="Arial" pitchFamily="34" charset="0"/>
              <a:buChar char="•"/>
            </a:pPr>
            <a:r>
              <a:rPr lang="pt-BR" dirty="0"/>
              <a:t> a prazo                                    50%              30                                                        15</a:t>
            </a:r>
          </a:p>
          <a:p>
            <a:pPr>
              <a:buFont typeface="Arial" pitchFamily="34" charset="0"/>
              <a:buChar char="•"/>
            </a:pPr>
            <a:r>
              <a:rPr lang="pt-BR" dirty="0"/>
              <a:t> a prazo                                    20%              45                                                          9</a:t>
            </a:r>
          </a:p>
          <a:p>
            <a:endParaRPr lang="pt-BR" dirty="0"/>
          </a:p>
          <a:p>
            <a:r>
              <a:rPr lang="pt-BR" dirty="0"/>
              <a:t>Prazo médio total (dias)                                                                                                </a:t>
            </a:r>
            <a:r>
              <a:rPr lang="pt-BR" b="1" dirty="0"/>
              <a:t>24 </a:t>
            </a:r>
          </a:p>
          <a:p>
            <a:endParaRPr lang="pt-BR" b="1" dirty="0"/>
          </a:p>
          <a:p>
            <a:endParaRPr lang="pt-BR" b="1" dirty="0"/>
          </a:p>
          <a:p>
            <a:r>
              <a:rPr lang="pt-BR" dirty="0"/>
              <a:t>3º Passo: Estoques – Cálculo da necessidade média de estoques</a:t>
            </a:r>
          </a:p>
          <a:p>
            <a:endParaRPr lang="pt-BR" dirty="0"/>
          </a:p>
          <a:p>
            <a:pPr algn="just"/>
            <a:r>
              <a:rPr lang="pt-BR" dirty="0"/>
              <a:t>     É o prazo médio de </a:t>
            </a:r>
            <a:r>
              <a:rPr lang="pt-BR" b="1" dirty="0"/>
              <a:t>PERMANÊNCIA </a:t>
            </a:r>
            <a:r>
              <a:rPr lang="pt-BR" dirty="0"/>
              <a:t>da matéria prima ou das mercadorias nos estoques da empresa, além dos serviços adquiridos. Abrange desde a data em que é feito o pedido ao fornecedor até o momento em que os produtos são vendidos. Lembre-se de que um prazo maior de permanência das mercadorias em estoque irá gerar uma necessidade maior de capital de giro. Avalie o seu potencial de produção/venda e mercado, e colha informações junto a concorrentes e fornecedores.</a:t>
            </a:r>
          </a:p>
          <a:p>
            <a:pPr algn="just"/>
            <a:endParaRPr lang="pt-BR" dirty="0"/>
          </a:p>
          <a:p>
            <a:r>
              <a:rPr lang="pt-BR" dirty="0"/>
              <a:t>Necessidade média de estoques   =  </a:t>
            </a:r>
            <a:r>
              <a:rPr lang="pt-BR" b="1" dirty="0"/>
              <a:t>5 dias </a:t>
            </a:r>
            <a:r>
              <a:rPr lang="pt-BR" dirty="0"/>
              <a:t>(estimativa)</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188640"/>
            <a:ext cx="9144000" cy="4801314"/>
          </a:xfrm>
          <a:prstGeom prst="rect">
            <a:avLst/>
          </a:prstGeom>
        </p:spPr>
        <p:txBody>
          <a:bodyPr wrap="square">
            <a:spAutoFit/>
          </a:bodyPr>
          <a:lstStyle/>
          <a:p>
            <a:r>
              <a:rPr lang="pt-BR" dirty="0"/>
              <a:t>4º Passo: Cálculo da necessidade líquida de capital de giro em dias</a:t>
            </a:r>
          </a:p>
          <a:p>
            <a:endParaRPr lang="pt-BR" dirty="0"/>
          </a:p>
          <a:p>
            <a:r>
              <a:rPr lang="pt-BR" dirty="0"/>
              <a:t>É a diferença entre os recursos da empresa que se encontram fora do seu caixa (contas a receber + estoques) e os recursos de terceiros no caixa da empresa (fornecedores). Se positivo,</a:t>
            </a:r>
          </a:p>
          <a:p>
            <a:r>
              <a:rPr lang="pt-BR" dirty="0"/>
              <a:t>o resultado indica quantos dias em que o caixa ficará descoberto, se negativo aponta que os</a:t>
            </a:r>
          </a:p>
          <a:p>
            <a:r>
              <a:rPr lang="pt-BR" dirty="0"/>
              <a:t>recursos financeiros das vendas entram no caixa antes que sejam feitos os pagamentos.</a:t>
            </a:r>
          </a:p>
          <a:p>
            <a:endParaRPr lang="pt-BR" dirty="0"/>
          </a:p>
          <a:p>
            <a:r>
              <a:rPr lang="pt-BR" b="1" dirty="0"/>
              <a:t>Recursos da empresa fora do caixa                                                                    Número de dias</a:t>
            </a:r>
          </a:p>
          <a:p>
            <a:r>
              <a:rPr lang="pt-BR" dirty="0"/>
              <a:t>Contas a Receber – prazo médio de vendas                                                            36 dias</a:t>
            </a:r>
          </a:p>
          <a:p>
            <a:r>
              <a:rPr lang="pt-BR" dirty="0"/>
              <a:t>Estoques – necessidade média de estoques                                                                5 dias</a:t>
            </a:r>
          </a:p>
          <a:p>
            <a:r>
              <a:rPr lang="pt-BR" dirty="0"/>
              <a:t>Subtotal  1                                                                                                            41 dias</a:t>
            </a:r>
          </a:p>
          <a:p>
            <a:endParaRPr lang="pt-BR" dirty="0"/>
          </a:p>
          <a:p>
            <a:r>
              <a:rPr lang="pt-BR" b="1" dirty="0"/>
              <a:t>Recursos de terceiros no caixa da empresa</a:t>
            </a:r>
          </a:p>
          <a:p>
            <a:r>
              <a:rPr lang="pt-BR" dirty="0"/>
              <a:t>Fornecedores – prazo médio de compras                                                               24 dias</a:t>
            </a:r>
          </a:p>
          <a:p>
            <a:r>
              <a:rPr lang="pt-BR" dirty="0"/>
              <a:t>Subtotal 2                                                                                                           24 dias</a:t>
            </a:r>
          </a:p>
          <a:p>
            <a:endParaRPr lang="pt-BR" b="1" dirty="0"/>
          </a:p>
          <a:p>
            <a:r>
              <a:rPr lang="pt-BR" dirty="0"/>
              <a:t>Necessidade Líquida de Capital de Giro em dias (Subtotal 1 - Subtotal 2)                </a:t>
            </a:r>
            <a:r>
              <a:rPr lang="pt-BR" b="1" dirty="0"/>
              <a:t>17 dias</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260648"/>
            <a:ext cx="9144000" cy="5909310"/>
          </a:xfrm>
          <a:prstGeom prst="rect">
            <a:avLst/>
          </a:prstGeom>
        </p:spPr>
        <p:txBody>
          <a:bodyPr wrap="square">
            <a:spAutoFit/>
          </a:bodyPr>
          <a:lstStyle/>
          <a:p>
            <a:r>
              <a:rPr lang="pt-BR" u="sng" dirty="0"/>
              <a:t>Caixa Mínimo</a:t>
            </a:r>
          </a:p>
          <a:p>
            <a:endParaRPr lang="pt-BR" dirty="0"/>
          </a:p>
          <a:p>
            <a:pPr algn="just"/>
            <a:r>
              <a:rPr lang="pt-BR" dirty="0"/>
              <a:t>     Representa a reserva em dinheiro necessária para que a empresa financie suas operações</a:t>
            </a:r>
          </a:p>
          <a:p>
            <a:pPr algn="just"/>
            <a:r>
              <a:rPr lang="pt-BR" dirty="0"/>
              <a:t>iniciais. É obtida ao multiplicarmos a necessidade líquida de capital de giro em dias pelo custo</a:t>
            </a:r>
          </a:p>
          <a:p>
            <a:pPr algn="just"/>
            <a:r>
              <a:rPr lang="pt-BR" dirty="0"/>
              <a:t>total diário da empresa.</a:t>
            </a:r>
          </a:p>
          <a:p>
            <a:endParaRPr lang="pt-BR" dirty="0"/>
          </a:p>
          <a:p>
            <a:pPr>
              <a:buFont typeface="Arial" pitchFamily="34" charset="0"/>
              <a:buChar char="•"/>
            </a:pPr>
            <a:r>
              <a:rPr lang="pt-BR" dirty="0"/>
              <a:t> Custo fixo mensal (Estimativa dos Custos Fixos Operacionais)                                R$ 4.400,00</a:t>
            </a:r>
          </a:p>
          <a:p>
            <a:endParaRPr lang="pt-BR" dirty="0"/>
          </a:p>
          <a:p>
            <a:pPr>
              <a:buFont typeface="Arial" pitchFamily="34" charset="0"/>
              <a:buChar char="•"/>
            </a:pPr>
            <a:r>
              <a:rPr lang="pt-BR" dirty="0"/>
              <a:t> Custo variável mensal (Estimativa dos Custos de Produção/Aquisição)                    R$ 9.000,00</a:t>
            </a:r>
          </a:p>
          <a:p>
            <a:endParaRPr lang="pt-BR" dirty="0"/>
          </a:p>
          <a:p>
            <a:pPr>
              <a:buFont typeface="Arial" pitchFamily="34" charset="0"/>
              <a:buChar char="•"/>
            </a:pPr>
            <a:r>
              <a:rPr lang="pt-BR" dirty="0"/>
              <a:t> Custo mensal da empresa                                                                                R$ 13.400,00</a:t>
            </a:r>
          </a:p>
          <a:p>
            <a:endParaRPr lang="pt-BR" b="1" dirty="0"/>
          </a:p>
          <a:p>
            <a:pPr>
              <a:buFont typeface="Arial" pitchFamily="34" charset="0"/>
              <a:buChar char="•"/>
            </a:pPr>
            <a:r>
              <a:rPr lang="pt-BR" dirty="0"/>
              <a:t> Custo total diário (Custo mensal ÷ 30 dias)                                                            R$ 446,66</a:t>
            </a:r>
          </a:p>
          <a:p>
            <a:endParaRPr lang="pt-BR" dirty="0"/>
          </a:p>
          <a:p>
            <a:pPr>
              <a:buFont typeface="Arial" pitchFamily="34" charset="0"/>
              <a:buChar char="•"/>
            </a:pPr>
            <a:r>
              <a:rPr lang="pt-BR" dirty="0"/>
              <a:t> Necessidade Líquida de Capital de Giro em dias                                                      17 dias</a:t>
            </a:r>
          </a:p>
          <a:p>
            <a:endParaRPr lang="pt-BR" dirty="0"/>
          </a:p>
          <a:p>
            <a:pPr>
              <a:buFont typeface="Arial" pitchFamily="34" charset="0"/>
              <a:buChar char="•"/>
            </a:pPr>
            <a:r>
              <a:rPr lang="pt-BR" dirty="0"/>
              <a:t> Caixa Mínimo (Custo total diário x Capital de Giro em dias)                             </a:t>
            </a:r>
            <a:r>
              <a:rPr lang="pt-BR" b="1" dirty="0">
                <a:solidFill>
                  <a:srgbClr val="FF0000"/>
                </a:solidFill>
              </a:rPr>
              <a:t>R$ 7.593,22</a:t>
            </a:r>
          </a:p>
          <a:p>
            <a:pPr>
              <a:buFont typeface="Arial" pitchFamily="34" charset="0"/>
              <a:buChar char="•"/>
            </a:pPr>
            <a:endParaRPr lang="pt-BR" b="1" dirty="0">
              <a:solidFill>
                <a:srgbClr val="FF0000"/>
              </a:solidFill>
            </a:endParaRPr>
          </a:p>
          <a:p>
            <a:pPr>
              <a:buFont typeface="Arial" pitchFamily="34" charset="0"/>
              <a:buChar char="•"/>
            </a:pPr>
            <a:endParaRPr lang="pt-BR" b="1" dirty="0">
              <a:solidFill>
                <a:srgbClr val="FF0000"/>
              </a:solidFill>
            </a:endParaRPr>
          </a:p>
          <a:p>
            <a:endParaRPr lang="pt-BR" b="1" dirty="0">
              <a:solidFill>
                <a:srgbClr val="FF0000"/>
              </a:solidFill>
            </a:endParaRPr>
          </a:p>
          <a:p>
            <a:r>
              <a:rPr lang="pt-BR" dirty="0"/>
              <a:t>      </a:t>
            </a:r>
            <a:r>
              <a:rPr lang="pt-BR" b="1" dirty="0"/>
              <a:t>CAPITAL DE GIRO = </a:t>
            </a:r>
            <a:r>
              <a:rPr lang="pt-BR" dirty="0"/>
              <a:t>$ESTOQUE INICIAL + $CAIXA MÍNIMO</a:t>
            </a:r>
          </a:p>
        </p:txBody>
      </p:sp>
      <p:sp>
        <p:nvSpPr>
          <p:cNvPr id="4" name="Retângulo 3">
            <a:extLst>
              <a:ext uri="{FF2B5EF4-FFF2-40B4-BE49-F238E27FC236}">
                <a16:creationId xmlns:a16="http://schemas.microsoft.com/office/drawing/2014/main" id="{61B1AD14-F129-C6E7-A569-A1D009723085}"/>
              </a:ext>
            </a:extLst>
          </p:cNvPr>
          <p:cNvSpPr/>
          <p:nvPr/>
        </p:nvSpPr>
        <p:spPr>
          <a:xfrm>
            <a:off x="-23418" y="5553774"/>
            <a:ext cx="9144000" cy="6206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404664"/>
            <a:ext cx="9144000" cy="2585323"/>
          </a:xfrm>
          <a:prstGeom prst="rect">
            <a:avLst/>
          </a:prstGeom>
        </p:spPr>
        <p:txBody>
          <a:bodyPr wrap="square">
            <a:spAutoFit/>
          </a:bodyPr>
          <a:lstStyle/>
          <a:p>
            <a:r>
              <a:rPr lang="pt-BR" b="1" dirty="0">
                <a:solidFill>
                  <a:srgbClr val="FF0000"/>
                </a:solidFill>
              </a:rPr>
              <a:t>Fique de olho</a:t>
            </a:r>
          </a:p>
          <a:p>
            <a:endParaRPr lang="pt-BR" dirty="0"/>
          </a:p>
          <a:p>
            <a:pPr algn="just"/>
            <a:r>
              <a:rPr lang="pt-BR" dirty="0"/>
              <a:t>     O custo total corresponde ao somatório dos custos fixos e variáveis. Estas informações</a:t>
            </a:r>
          </a:p>
          <a:p>
            <a:pPr algn="just"/>
            <a:r>
              <a:rPr lang="pt-BR" dirty="0"/>
              <a:t>poderão ser obtidas no demonstrativo de resultados que é elaborado ao final do plano</a:t>
            </a:r>
          </a:p>
          <a:p>
            <a:pPr algn="just"/>
            <a:r>
              <a:rPr lang="pt-BR" dirty="0"/>
              <a:t>financeiro, por isso quando estiver com tais informações em mãos retorne ao cálculo do caixa mínimo. Você deve ter notado, que quanto maior sua necessidade líquida de capital de giro em dias, maior é o caixa mínimo. Portanto, procure negociar bem os prazos com clientes e fornecedores e não mantenha mercadorias e matérias-primas paradas por muito tempo em estoque.</a:t>
            </a:r>
          </a:p>
        </p:txBody>
      </p:sp>
      <p:sp>
        <p:nvSpPr>
          <p:cNvPr id="3" name="Retângulo 2"/>
          <p:cNvSpPr/>
          <p:nvPr/>
        </p:nvSpPr>
        <p:spPr>
          <a:xfrm>
            <a:off x="0" y="260648"/>
            <a:ext cx="9144000" cy="2736304"/>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026" name="Picture 2"/>
          <p:cNvPicPr>
            <a:picLocks noChangeAspect="1" noChangeArrowheads="1"/>
          </p:cNvPicPr>
          <p:nvPr/>
        </p:nvPicPr>
        <p:blipFill>
          <a:blip r:embed="rId2" cstate="print"/>
          <a:srcRect/>
          <a:stretch>
            <a:fillRect/>
          </a:stretch>
        </p:blipFill>
        <p:spPr bwMode="auto">
          <a:xfrm>
            <a:off x="2915816" y="3185591"/>
            <a:ext cx="3888432" cy="3672409"/>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0" y="0"/>
            <a:ext cx="9144000" cy="7017306"/>
          </a:xfrm>
          <a:prstGeom prst="rect">
            <a:avLst/>
          </a:prstGeom>
        </p:spPr>
        <p:txBody>
          <a:bodyPr wrap="square">
            <a:spAutoFit/>
          </a:bodyPr>
          <a:lstStyle/>
          <a:p>
            <a:r>
              <a:rPr lang="pt-BR" u="sng" dirty="0"/>
              <a:t>Despesas pré-operacionais </a:t>
            </a:r>
            <a:r>
              <a:rPr lang="pt-BR" dirty="0"/>
              <a:t>- O que é e como fazer:</a:t>
            </a:r>
          </a:p>
          <a:p>
            <a:endParaRPr lang="pt-BR" dirty="0"/>
          </a:p>
          <a:p>
            <a:pPr algn="just"/>
            <a:r>
              <a:rPr lang="pt-BR" dirty="0"/>
              <a:t>    Compreendem os gastos realizados antes do início das atividades da empresa, isto é, antes que ela abra as portas e comece a vender. São exemplos de investimentos pré-operacionais:</a:t>
            </a:r>
          </a:p>
          <a:p>
            <a:pPr algn="just"/>
            <a:r>
              <a:rPr lang="pt-BR" dirty="0"/>
              <a:t>despesas com aluguel, reforma (pintura, instalação elétrica, troca de piso, etc.) ou mesmo as despesas com o registro da empresa, etc..</a:t>
            </a:r>
          </a:p>
          <a:p>
            <a:pPr algn="just"/>
            <a:endParaRPr lang="pt-BR" dirty="0"/>
          </a:p>
          <a:p>
            <a:r>
              <a:rPr lang="pt-BR" b="1" dirty="0"/>
              <a:t>   DESCRIÇÃO                                                                                                   VALOR</a:t>
            </a:r>
          </a:p>
          <a:p>
            <a:endParaRPr lang="pt-BR" b="1" dirty="0"/>
          </a:p>
          <a:p>
            <a:pPr>
              <a:buFont typeface="Arial" pitchFamily="34" charset="0"/>
              <a:buChar char="•"/>
            </a:pPr>
            <a:r>
              <a:rPr lang="pt-BR" dirty="0"/>
              <a:t> Despesas com registro da empresa    </a:t>
            </a:r>
          </a:p>
          <a:p>
            <a:r>
              <a:rPr lang="pt-BR" dirty="0"/>
              <a:t>                                                                    </a:t>
            </a:r>
          </a:p>
          <a:p>
            <a:pPr>
              <a:buFont typeface="Arial" pitchFamily="34" charset="0"/>
              <a:buChar char="•"/>
            </a:pPr>
            <a:r>
              <a:rPr lang="pt-BR" dirty="0"/>
              <a:t> Caução de aluguel/reformas/elétrica/sanitária/hidráulica/etc.</a:t>
            </a:r>
          </a:p>
          <a:p>
            <a:endParaRPr lang="pt-BR" dirty="0"/>
          </a:p>
          <a:p>
            <a:pPr>
              <a:buFont typeface="Arial" pitchFamily="34" charset="0"/>
              <a:buChar char="•"/>
            </a:pPr>
            <a:r>
              <a:rPr lang="pt-BR" dirty="0"/>
              <a:t> Divulgação</a:t>
            </a:r>
          </a:p>
          <a:p>
            <a:endParaRPr lang="pt-BR" dirty="0"/>
          </a:p>
          <a:p>
            <a:pPr>
              <a:buFont typeface="Arial" pitchFamily="34" charset="0"/>
              <a:buChar char="•"/>
            </a:pPr>
            <a:r>
              <a:rPr lang="pt-BR" dirty="0"/>
              <a:t> Cursos/treinamentos/uniformes/crachás/cartão de visita</a:t>
            </a:r>
          </a:p>
          <a:p>
            <a:endParaRPr lang="pt-BR" dirty="0"/>
          </a:p>
          <a:p>
            <a:pPr>
              <a:buFont typeface="Arial" pitchFamily="34" charset="0"/>
              <a:buChar char="•"/>
            </a:pPr>
            <a:r>
              <a:rPr lang="pt-BR" dirty="0"/>
              <a:t> Outras despesas</a:t>
            </a:r>
          </a:p>
          <a:p>
            <a:endParaRPr lang="pt-BR" dirty="0"/>
          </a:p>
          <a:p>
            <a:endParaRPr lang="pt-BR" dirty="0"/>
          </a:p>
          <a:p>
            <a:r>
              <a:rPr lang="pt-BR" dirty="0"/>
              <a:t>TOTAL                                                                                                  </a:t>
            </a:r>
            <a:r>
              <a:rPr lang="pt-BR" b="1" dirty="0"/>
              <a:t>R$</a:t>
            </a:r>
          </a:p>
          <a:p>
            <a:endParaRPr lang="pt-BR" b="1" dirty="0"/>
          </a:p>
          <a:p>
            <a:r>
              <a:rPr lang="pt-BR" b="1" dirty="0"/>
              <a:t>          </a:t>
            </a:r>
          </a:p>
          <a:p>
            <a:r>
              <a:rPr lang="pt-BR" b="1" dirty="0"/>
              <a:t> INVESTIMENTO TOTAL </a:t>
            </a:r>
            <a:r>
              <a:rPr lang="pt-BR" dirty="0"/>
              <a:t>= $INV. FIXO + $CAPITAL DE GIRO + $DESPESAS PRÉ- OPERACIONAIS</a:t>
            </a:r>
            <a:r>
              <a:rPr lang="pt-BR" b="1" dirty="0"/>
              <a:t>                                                                                                                       </a:t>
            </a:r>
          </a:p>
          <a:p>
            <a:endParaRPr lang="pt-BR" dirty="0"/>
          </a:p>
        </p:txBody>
      </p:sp>
      <p:sp>
        <p:nvSpPr>
          <p:cNvPr id="4" name="Retângulo 3"/>
          <p:cNvSpPr/>
          <p:nvPr/>
        </p:nvSpPr>
        <p:spPr>
          <a:xfrm>
            <a:off x="7164288" y="2492896"/>
            <a:ext cx="1152128" cy="2880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Retângulo 4"/>
          <p:cNvSpPr/>
          <p:nvPr/>
        </p:nvSpPr>
        <p:spPr>
          <a:xfrm>
            <a:off x="7164288" y="3068960"/>
            <a:ext cx="1152128" cy="2880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Retângulo 5"/>
          <p:cNvSpPr/>
          <p:nvPr/>
        </p:nvSpPr>
        <p:spPr>
          <a:xfrm>
            <a:off x="7164288" y="3645024"/>
            <a:ext cx="1152128" cy="2880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Retângulo 6"/>
          <p:cNvSpPr/>
          <p:nvPr/>
        </p:nvSpPr>
        <p:spPr>
          <a:xfrm>
            <a:off x="7164288" y="4221088"/>
            <a:ext cx="1152128" cy="2880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tângulo 7"/>
          <p:cNvSpPr/>
          <p:nvPr/>
        </p:nvSpPr>
        <p:spPr>
          <a:xfrm>
            <a:off x="7164288" y="4797152"/>
            <a:ext cx="1152128" cy="2880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Retângulo 8"/>
          <p:cNvSpPr/>
          <p:nvPr/>
        </p:nvSpPr>
        <p:spPr>
          <a:xfrm>
            <a:off x="7164288" y="5517232"/>
            <a:ext cx="1152128" cy="2880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Retângulo 9"/>
          <p:cNvSpPr/>
          <p:nvPr/>
        </p:nvSpPr>
        <p:spPr>
          <a:xfrm>
            <a:off x="0" y="6237312"/>
            <a:ext cx="9144000" cy="6206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476672"/>
            <a:ext cx="9144000" cy="3416320"/>
          </a:xfrm>
          <a:prstGeom prst="rect">
            <a:avLst/>
          </a:prstGeom>
        </p:spPr>
        <p:txBody>
          <a:bodyPr wrap="square">
            <a:spAutoFit/>
          </a:bodyPr>
          <a:lstStyle/>
          <a:p>
            <a:r>
              <a:rPr lang="pt-BR" b="1" dirty="0">
                <a:solidFill>
                  <a:srgbClr val="FF0000"/>
                </a:solidFill>
              </a:rPr>
              <a:t>Fique de olho</a:t>
            </a:r>
          </a:p>
          <a:p>
            <a:pPr algn="just"/>
            <a:r>
              <a:rPr lang="pt-BR" dirty="0"/>
              <a:t>    Pense em como e onde irá buscar os recursos para iniciar ou ampliar o negócio. Você dispõe do capital necessário para isto (recursos próprios) ou será necessário recorrer a bancos (recursos de terceiros), por exemplo?</a:t>
            </a:r>
          </a:p>
          <a:p>
            <a:pPr algn="just"/>
            <a:r>
              <a:rPr lang="pt-BR" dirty="0"/>
              <a:t>    Ao fazer uso de financiamento, procure saber quais são as linhas de crédito para pequenas</a:t>
            </a:r>
          </a:p>
          <a:p>
            <a:pPr algn="just"/>
            <a:r>
              <a:rPr lang="pt-BR" dirty="0"/>
              <a:t>empresas. Busque orientações sobre o que pode ser financiado, até quanto, a taxa de juros, a carência e o prazo de pagamento, a documentação e as garantias exigidas. Pesquise bem e faça simulações.</a:t>
            </a:r>
          </a:p>
          <a:p>
            <a:pPr algn="just"/>
            <a:r>
              <a:rPr lang="pt-BR" dirty="0"/>
              <a:t>    Verifique se você está apto a atender estas condições e se a empresa irá gerar resultados que possibilitem a quitação do financiamento, ou seja, se o seu negócio tem capacidade de pagamento. Caso contrário, busque alternativas, mesmo que, para isto, tenha que adiar o projeto ou iniciar um empreendimento menor.</a:t>
            </a:r>
          </a:p>
        </p:txBody>
      </p:sp>
      <p:sp>
        <p:nvSpPr>
          <p:cNvPr id="3" name="Retângulo 2"/>
          <p:cNvSpPr/>
          <p:nvPr/>
        </p:nvSpPr>
        <p:spPr>
          <a:xfrm>
            <a:off x="0" y="476672"/>
            <a:ext cx="9144000" cy="345638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0" y="260648"/>
            <a:ext cx="9144000" cy="2308324"/>
          </a:xfrm>
          <a:prstGeom prst="rect">
            <a:avLst/>
          </a:prstGeom>
        </p:spPr>
        <p:txBody>
          <a:bodyPr wrap="square">
            <a:spAutoFit/>
          </a:bodyPr>
          <a:lstStyle/>
          <a:p>
            <a:pPr algn="just"/>
            <a:r>
              <a:rPr lang="pt-BR" b="1" dirty="0"/>
              <a:t>Plano de Negócio – Seu Mapa de Percurso</a:t>
            </a:r>
          </a:p>
          <a:p>
            <a:pPr algn="just"/>
            <a:endParaRPr lang="pt-BR" dirty="0"/>
          </a:p>
          <a:p>
            <a:pPr algn="just"/>
            <a:r>
              <a:rPr lang="pt-BR" dirty="0"/>
              <a:t>    “Se quiser que algo seja bem-feito, faça você mesmo.” Nada mais certo do que esta expressão popular, principalmente quando se trata da elaboração de um plano de negócio. Elaborando pessoalmente o seu plano de negócio, você tem a oportunidade de preparar um plano sob</a:t>
            </a:r>
          </a:p>
          <a:p>
            <a:pPr algn="just"/>
            <a:r>
              <a:rPr lang="pt-BR" dirty="0"/>
              <a:t>medida, baseado em informações que você mesmo levantou e nas quais pode depositar mais confiança. Quanto mais você conhecer sobre o mercado e sobre o ramo que pretende atuar, mais bem-feito será seu plano. </a:t>
            </a:r>
          </a:p>
        </p:txBody>
      </p:sp>
      <p:pic>
        <p:nvPicPr>
          <p:cNvPr id="3075" name="Picture 3"/>
          <p:cNvPicPr>
            <a:picLocks noChangeAspect="1" noChangeArrowheads="1"/>
          </p:cNvPicPr>
          <p:nvPr/>
        </p:nvPicPr>
        <p:blipFill>
          <a:blip r:embed="rId2" cstate="print"/>
          <a:srcRect/>
          <a:stretch>
            <a:fillRect/>
          </a:stretch>
        </p:blipFill>
        <p:spPr bwMode="auto">
          <a:xfrm>
            <a:off x="2339752" y="2708920"/>
            <a:ext cx="4392489" cy="3752850"/>
          </a:xfrm>
          <a:prstGeom prst="rect">
            <a:avLst/>
          </a:prstGeom>
          <a:noFill/>
          <a:ln w="9525">
            <a:no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332656"/>
            <a:ext cx="9144000" cy="6186309"/>
          </a:xfrm>
          <a:prstGeom prst="rect">
            <a:avLst/>
          </a:prstGeom>
        </p:spPr>
        <p:txBody>
          <a:bodyPr wrap="square">
            <a:spAutoFit/>
          </a:bodyPr>
          <a:lstStyle/>
          <a:p>
            <a:r>
              <a:rPr lang="pt-BR" u="sng" dirty="0"/>
              <a:t>Investimento total </a:t>
            </a:r>
          </a:p>
          <a:p>
            <a:endParaRPr lang="pt-BR" dirty="0"/>
          </a:p>
          <a:p>
            <a:r>
              <a:rPr lang="pt-BR" b="1" dirty="0"/>
              <a:t>Descrição dos investimentos                                      Valor (R$)                                      (%)</a:t>
            </a:r>
          </a:p>
          <a:p>
            <a:endParaRPr lang="pt-BR" dirty="0"/>
          </a:p>
          <a:p>
            <a:r>
              <a:rPr lang="pt-BR" dirty="0"/>
              <a:t>Investimentos Fixos</a:t>
            </a:r>
          </a:p>
          <a:p>
            <a:endParaRPr lang="pt-BR" dirty="0"/>
          </a:p>
          <a:p>
            <a:r>
              <a:rPr lang="pt-BR" dirty="0"/>
              <a:t>Capital de Giro</a:t>
            </a:r>
          </a:p>
          <a:p>
            <a:endParaRPr lang="pt-BR" dirty="0"/>
          </a:p>
          <a:p>
            <a:r>
              <a:rPr lang="pt-BR" dirty="0"/>
              <a:t>Despesas Pré-Operacionais</a:t>
            </a:r>
          </a:p>
          <a:p>
            <a:endParaRPr lang="pt-BR" dirty="0"/>
          </a:p>
          <a:p>
            <a:r>
              <a:rPr lang="pt-BR" dirty="0"/>
              <a:t>TOTAL    </a:t>
            </a:r>
            <a:r>
              <a:rPr lang="pt-BR" b="1" dirty="0"/>
              <a:t>                                                      R$                                                                </a:t>
            </a:r>
            <a:r>
              <a:rPr lang="pt-BR" dirty="0"/>
              <a:t>100</a:t>
            </a:r>
            <a:r>
              <a:rPr lang="pt-BR" b="1" dirty="0"/>
              <a:t>                                                                                                </a:t>
            </a:r>
            <a:endParaRPr lang="pt-BR" dirty="0"/>
          </a:p>
          <a:p>
            <a:endParaRPr lang="pt-BR" dirty="0"/>
          </a:p>
          <a:p>
            <a:endParaRPr lang="pt-BR" b="1" dirty="0"/>
          </a:p>
          <a:p>
            <a:r>
              <a:rPr lang="pt-BR" b="1" dirty="0"/>
              <a:t>Fontes de recursos                                                  Valor (R$)                                         (%)</a:t>
            </a:r>
          </a:p>
          <a:p>
            <a:endParaRPr lang="pt-BR" dirty="0"/>
          </a:p>
          <a:p>
            <a:r>
              <a:rPr lang="pt-BR" dirty="0"/>
              <a:t>Recursos próprios</a:t>
            </a:r>
          </a:p>
          <a:p>
            <a:endParaRPr lang="pt-BR" dirty="0"/>
          </a:p>
          <a:p>
            <a:r>
              <a:rPr lang="pt-BR" dirty="0"/>
              <a:t>Recursos de terceiros</a:t>
            </a:r>
          </a:p>
          <a:p>
            <a:endParaRPr lang="pt-BR" dirty="0"/>
          </a:p>
          <a:p>
            <a:r>
              <a:rPr lang="pt-BR" dirty="0"/>
              <a:t>Outros</a:t>
            </a:r>
          </a:p>
          <a:p>
            <a:endParaRPr lang="pt-BR" b="1" dirty="0"/>
          </a:p>
          <a:p>
            <a:r>
              <a:rPr lang="pt-BR" dirty="0"/>
              <a:t>TOTAL                                                       </a:t>
            </a:r>
            <a:r>
              <a:rPr lang="pt-BR" b="1" dirty="0"/>
              <a:t>R$ </a:t>
            </a:r>
            <a:r>
              <a:rPr lang="pt-BR" dirty="0"/>
              <a:t>                                                           100</a:t>
            </a:r>
          </a:p>
        </p:txBody>
      </p:sp>
      <p:sp>
        <p:nvSpPr>
          <p:cNvPr id="3" name="Retângulo 2"/>
          <p:cNvSpPr/>
          <p:nvPr/>
        </p:nvSpPr>
        <p:spPr>
          <a:xfrm>
            <a:off x="4644008" y="1412776"/>
            <a:ext cx="1728192"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 name="Retângulo 3"/>
          <p:cNvSpPr/>
          <p:nvPr/>
        </p:nvSpPr>
        <p:spPr>
          <a:xfrm>
            <a:off x="4644008" y="1988840"/>
            <a:ext cx="1728192"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Retângulo 4"/>
          <p:cNvSpPr/>
          <p:nvPr/>
        </p:nvSpPr>
        <p:spPr>
          <a:xfrm>
            <a:off x="4644008" y="2564904"/>
            <a:ext cx="1728192"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Retângulo 5"/>
          <p:cNvSpPr/>
          <p:nvPr/>
        </p:nvSpPr>
        <p:spPr>
          <a:xfrm>
            <a:off x="4644008" y="3140968"/>
            <a:ext cx="1728192"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Retângulo 6"/>
          <p:cNvSpPr/>
          <p:nvPr/>
        </p:nvSpPr>
        <p:spPr>
          <a:xfrm>
            <a:off x="4644008" y="4437112"/>
            <a:ext cx="1728192"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tângulo 7"/>
          <p:cNvSpPr/>
          <p:nvPr/>
        </p:nvSpPr>
        <p:spPr>
          <a:xfrm>
            <a:off x="4644008" y="5013176"/>
            <a:ext cx="1728192"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Retângulo 8"/>
          <p:cNvSpPr/>
          <p:nvPr/>
        </p:nvSpPr>
        <p:spPr>
          <a:xfrm>
            <a:off x="4644008" y="5589240"/>
            <a:ext cx="1728192"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Retângulo 9"/>
          <p:cNvSpPr/>
          <p:nvPr/>
        </p:nvSpPr>
        <p:spPr>
          <a:xfrm>
            <a:off x="4644008" y="6165304"/>
            <a:ext cx="1728192"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Retângulo 11"/>
          <p:cNvSpPr/>
          <p:nvPr/>
        </p:nvSpPr>
        <p:spPr>
          <a:xfrm>
            <a:off x="8244408" y="1412776"/>
            <a:ext cx="504056"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Retângulo 12"/>
          <p:cNvSpPr/>
          <p:nvPr/>
        </p:nvSpPr>
        <p:spPr>
          <a:xfrm>
            <a:off x="8244408" y="1988840"/>
            <a:ext cx="504056"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Retângulo 13"/>
          <p:cNvSpPr/>
          <p:nvPr/>
        </p:nvSpPr>
        <p:spPr>
          <a:xfrm>
            <a:off x="8244408" y="2564904"/>
            <a:ext cx="504056"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Retângulo 14"/>
          <p:cNvSpPr/>
          <p:nvPr/>
        </p:nvSpPr>
        <p:spPr>
          <a:xfrm>
            <a:off x="8244408" y="3068960"/>
            <a:ext cx="504056"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Retângulo 15"/>
          <p:cNvSpPr/>
          <p:nvPr/>
        </p:nvSpPr>
        <p:spPr>
          <a:xfrm>
            <a:off x="8172400" y="4437112"/>
            <a:ext cx="504056"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Retângulo 16"/>
          <p:cNvSpPr/>
          <p:nvPr/>
        </p:nvSpPr>
        <p:spPr>
          <a:xfrm>
            <a:off x="8172400" y="5085184"/>
            <a:ext cx="504056"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Retângulo 17"/>
          <p:cNvSpPr/>
          <p:nvPr/>
        </p:nvSpPr>
        <p:spPr>
          <a:xfrm>
            <a:off x="8172400" y="5589240"/>
            <a:ext cx="504056"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Retângulo 18"/>
          <p:cNvSpPr/>
          <p:nvPr/>
        </p:nvSpPr>
        <p:spPr>
          <a:xfrm>
            <a:off x="8172400" y="6093296"/>
            <a:ext cx="504056"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188640"/>
            <a:ext cx="9144000" cy="5632311"/>
          </a:xfrm>
          <a:prstGeom prst="rect">
            <a:avLst/>
          </a:prstGeom>
        </p:spPr>
        <p:txBody>
          <a:bodyPr wrap="square">
            <a:spAutoFit/>
          </a:bodyPr>
          <a:lstStyle/>
          <a:p>
            <a:r>
              <a:rPr lang="pt-BR" u="sng" dirty="0"/>
              <a:t>Estimativa do faturamento mensal da empresa </a:t>
            </a:r>
            <a:r>
              <a:rPr lang="pt-BR" dirty="0"/>
              <a:t>- O que é e como fazer:</a:t>
            </a:r>
          </a:p>
          <a:p>
            <a:endParaRPr lang="pt-BR" dirty="0"/>
          </a:p>
          <a:p>
            <a:pPr algn="just"/>
            <a:r>
              <a:rPr lang="pt-BR" dirty="0"/>
              <a:t>Esta, talvez, seja uma das tarefas mais difíceis para quem ainda não iniciou as atividades.</a:t>
            </a:r>
          </a:p>
          <a:p>
            <a:pPr algn="just"/>
            <a:r>
              <a:rPr lang="pt-BR" dirty="0"/>
              <a:t>Uma forma de estimar o quanto a empresa irá faturar por mês é multiplicar a quantidade de</a:t>
            </a:r>
          </a:p>
          <a:p>
            <a:pPr algn="just"/>
            <a:r>
              <a:rPr lang="pt-BR" dirty="0"/>
              <a:t>produtos a serem oferecidos pelo seu preço de venda, que deve ser baseado em informações</a:t>
            </a:r>
          </a:p>
          <a:p>
            <a:pPr algn="just"/>
            <a:r>
              <a:rPr lang="pt-BR" dirty="0"/>
              <a:t>de mercado. Para isto, considere:</a:t>
            </a:r>
          </a:p>
          <a:p>
            <a:pPr>
              <a:buFont typeface="Arial" pitchFamily="34" charset="0"/>
              <a:buChar char="•"/>
            </a:pPr>
            <a:r>
              <a:rPr lang="pt-BR" dirty="0"/>
              <a:t> o preço praticado pelos concorrentes diretos;</a:t>
            </a:r>
          </a:p>
          <a:p>
            <a:pPr>
              <a:buFont typeface="Arial" pitchFamily="34" charset="0"/>
              <a:buChar char="•"/>
            </a:pPr>
            <a:r>
              <a:rPr lang="pt-BR" dirty="0"/>
              <a:t> o quanto seus potenciais clientes estão dispostos a pagar.</a:t>
            </a:r>
          </a:p>
          <a:p>
            <a:endParaRPr lang="pt-BR" dirty="0"/>
          </a:p>
          <a:p>
            <a:endParaRPr lang="pt-BR" dirty="0"/>
          </a:p>
          <a:p>
            <a:r>
              <a:rPr lang="pt-BR" b="1" dirty="0">
                <a:solidFill>
                  <a:srgbClr val="FF0000"/>
                </a:solidFill>
              </a:rPr>
              <a:t>Fique de olho</a:t>
            </a:r>
          </a:p>
          <a:p>
            <a:endParaRPr lang="pt-BR" b="1" dirty="0">
              <a:solidFill>
                <a:srgbClr val="FF0000"/>
              </a:solidFill>
            </a:endParaRPr>
          </a:p>
          <a:p>
            <a:pPr algn="just"/>
            <a:r>
              <a:rPr lang="pt-BR" dirty="0"/>
              <a:t>     As previsões de venda devem ser baseadas na avaliação do potencial do seu público-alvo e em sua capacidade produtiva. Faça suas estimativas de faturamento para um período de, pelo menos, 12 meses. Seja cauteloso ao projetar as receitas e verifique se há sazonalidade no seu ramo, isto é, se existem épocas em que as vendas aumentam ou diminuem, como no Natal, Dia das Mães ou férias escolares, Carnaval, etc.. Ao estimar as vendas, considere inicialmente o preço de mercado. Porém, existem outros meios para se precificar um produto, como por exemplo, fixar uma margem de lucro bruta (markup) em relação ao custo de produção ou aquisição da mercadoria para revenda.</a:t>
            </a:r>
          </a:p>
        </p:txBody>
      </p:sp>
      <p:sp>
        <p:nvSpPr>
          <p:cNvPr id="3" name="Retângulo 2"/>
          <p:cNvSpPr/>
          <p:nvPr/>
        </p:nvSpPr>
        <p:spPr>
          <a:xfrm>
            <a:off x="0" y="2924943"/>
            <a:ext cx="9144000" cy="2896007"/>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260648"/>
            <a:ext cx="9144000" cy="7294305"/>
          </a:xfrm>
          <a:prstGeom prst="rect">
            <a:avLst/>
          </a:prstGeom>
        </p:spPr>
        <p:txBody>
          <a:bodyPr wrap="square">
            <a:spAutoFit/>
          </a:bodyPr>
          <a:lstStyle/>
          <a:p>
            <a:r>
              <a:rPr lang="pt-BR" u="sng" dirty="0"/>
              <a:t>Estimativa do faturamento mensal da empresa</a:t>
            </a:r>
          </a:p>
          <a:p>
            <a:endParaRPr lang="pt-BR" dirty="0"/>
          </a:p>
          <a:p>
            <a:r>
              <a:rPr lang="pt-BR" b="1" dirty="0"/>
              <a:t>   Produto/Serviço                  Qtd       </a:t>
            </a:r>
            <a:r>
              <a:rPr lang="pt-BR" dirty="0"/>
              <a:t>x        </a:t>
            </a:r>
            <a:r>
              <a:rPr lang="pt-BR" b="1" dirty="0"/>
              <a:t>$</a:t>
            </a:r>
            <a:r>
              <a:rPr lang="pt-BR" dirty="0"/>
              <a:t> </a:t>
            </a:r>
            <a:r>
              <a:rPr lang="pt-BR" b="1" dirty="0"/>
              <a:t>Preço de Venda                        $ Faturamento</a:t>
            </a:r>
          </a:p>
          <a:p>
            <a:endParaRPr lang="pt-BR" b="1" dirty="0"/>
          </a:p>
          <a:p>
            <a:endParaRPr lang="pt-BR" b="1" dirty="0"/>
          </a:p>
          <a:p>
            <a:endParaRPr lang="pt-BR" b="1" dirty="0"/>
          </a:p>
          <a:p>
            <a:endParaRPr lang="pt-BR" b="1" dirty="0"/>
          </a:p>
          <a:p>
            <a:endParaRPr lang="pt-BR" b="1" dirty="0"/>
          </a:p>
          <a:p>
            <a:endParaRPr lang="pt-BR" b="1" dirty="0"/>
          </a:p>
          <a:p>
            <a:endParaRPr lang="pt-BR" b="1" dirty="0"/>
          </a:p>
          <a:p>
            <a:endParaRPr lang="pt-BR" b="1" dirty="0"/>
          </a:p>
          <a:p>
            <a:endParaRPr lang="pt-BR" b="1" dirty="0"/>
          </a:p>
          <a:p>
            <a:endParaRPr lang="pt-BR" b="1" dirty="0"/>
          </a:p>
          <a:p>
            <a:endParaRPr lang="pt-BR" b="1" dirty="0"/>
          </a:p>
          <a:p>
            <a:endParaRPr lang="pt-BR" b="1" dirty="0"/>
          </a:p>
          <a:p>
            <a:endParaRPr lang="pt-BR" b="1" dirty="0"/>
          </a:p>
          <a:p>
            <a:endParaRPr lang="pt-BR" b="1" dirty="0"/>
          </a:p>
          <a:p>
            <a:endParaRPr lang="pt-BR" b="1" dirty="0"/>
          </a:p>
          <a:p>
            <a:endParaRPr lang="pt-BR" b="1" dirty="0"/>
          </a:p>
          <a:p>
            <a:endParaRPr lang="pt-BR" b="1" dirty="0"/>
          </a:p>
          <a:p>
            <a:endParaRPr lang="pt-BR" b="1" dirty="0"/>
          </a:p>
          <a:p>
            <a:endParaRPr lang="pt-BR" b="1" dirty="0"/>
          </a:p>
          <a:p>
            <a:r>
              <a:rPr lang="pt-BR" b="1" dirty="0"/>
              <a:t>  </a:t>
            </a:r>
            <a:r>
              <a:rPr lang="pt-BR" dirty="0"/>
              <a:t>Total faturamento mensal                                                                       </a:t>
            </a:r>
            <a:r>
              <a:rPr lang="pt-BR" b="1" dirty="0"/>
              <a:t>R$</a:t>
            </a:r>
          </a:p>
          <a:p>
            <a:endParaRPr lang="pt-BR" b="1" dirty="0"/>
          </a:p>
          <a:p>
            <a:r>
              <a:rPr lang="pt-BR" b="1" dirty="0"/>
              <a:t>                                                                                                                                       </a:t>
            </a:r>
            <a:endParaRPr lang="pt-BR" dirty="0"/>
          </a:p>
        </p:txBody>
      </p:sp>
      <p:sp>
        <p:nvSpPr>
          <p:cNvPr id="3" name="Retângulo 2"/>
          <p:cNvSpPr/>
          <p:nvPr/>
        </p:nvSpPr>
        <p:spPr>
          <a:xfrm>
            <a:off x="179512" y="1340768"/>
            <a:ext cx="1763688"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 name="Retângulo 3"/>
          <p:cNvSpPr/>
          <p:nvPr/>
        </p:nvSpPr>
        <p:spPr>
          <a:xfrm>
            <a:off x="2843808" y="1340768"/>
            <a:ext cx="50405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Retângulo 4"/>
          <p:cNvSpPr/>
          <p:nvPr/>
        </p:nvSpPr>
        <p:spPr>
          <a:xfrm>
            <a:off x="4139952" y="1340768"/>
            <a:ext cx="1440160"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Retângulo 5"/>
          <p:cNvSpPr/>
          <p:nvPr/>
        </p:nvSpPr>
        <p:spPr>
          <a:xfrm>
            <a:off x="7308304" y="1340768"/>
            <a:ext cx="1440160"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Retângulo 6"/>
          <p:cNvSpPr/>
          <p:nvPr/>
        </p:nvSpPr>
        <p:spPr>
          <a:xfrm>
            <a:off x="179512" y="2060848"/>
            <a:ext cx="1763688"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tângulo 7"/>
          <p:cNvSpPr/>
          <p:nvPr/>
        </p:nvSpPr>
        <p:spPr>
          <a:xfrm>
            <a:off x="2843808" y="2060848"/>
            <a:ext cx="50405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Retângulo 8"/>
          <p:cNvSpPr/>
          <p:nvPr/>
        </p:nvSpPr>
        <p:spPr>
          <a:xfrm>
            <a:off x="4139952" y="2060848"/>
            <a:ext cx="1440160"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Retângulo 9"/>
          <p:cNvSpPr/>
          <p:nvPr/>
        </p:nvSpPr>
        <p:spPr>
          <a:xfrm>
            <a:off x="7308304" y="1988840"/>
            <a:ext cx="1440160"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Retângulo 10"/>
          <p:cNvSpPr/>
          <p:nvPr/>
        </p:nvSpPr>
        <p:spPr>
          <a:xfrm>
            <a:off x="179512" y="2780928"/>
            <a:ext cx="1763688"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Retângulo 11"/>
          <p:cNvSpPr/>
          <p:nvPr/>
        </p:nvSpPr>
        <p:spPr>
          <a:xfrm>
            <a:off x="2843808" y="2708920"/>
            <a:ext cx="50405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Retângulo 12"/>
          <p:cNvSpPr/>
          <p:nvPr/>
        </p:nvSpPr>
        <p:spPr>
          <a:xfrm>
            <a:off x="4139952" y="2708920"/>
            <a:ext cx="1440160"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Retângulo 13"/>
          <p:cNvSpPr/>
          <p:nvPr/>
        </p:nvSpPr>
        <p:spPr>
          <a:xfrm>
            <a:off x="7308304" y="2636912"/>
            <a:ext cx="1440160"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Retângulo 14"/>
          <p:cNvSpPr/>
          <p:nvPr/>
        </p:nvSpPr>
        <p:spPr>
          <a:xfrm>
            <a:off x="179512" y="3429000"/>
            <a:ext cx="1763688"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Retângulo 15"/>
          <p:cNvSpPr/>
          <p:nvPr/>
        </p:nvSpPr>
        <p:spPr>
          <a:xfrm>
            <a:off x="2843808" y="3429000"/>
            <a:ext cx="50405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Retângulo 16"/>
          <p:cNvSpPr/>
          <p:nvPr/>
        </p:nvSpPr>
        <p:spPr>
          <a:xfrm>
            <a:off x="4139952" y="3429000"/>
            <a:ext cx="1440160"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Retângulo 17"/>
          <p:cNvSpPr/>
          <p:nvPr/>
        </p:nvSpPr>
        <p:spPr>
          <a:xfrm>
            <a:off x="7308304" y="3356992"/>
            <a:ext cx="1440160"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 name="Retângulo 19"/>
          <p:cNvSpPr/>
          <p:nvPr/>
        </p:nvSpPr>
        <p:spPr>
          <a:xfrm>
            <a:off x="179512" y="4149080"/>
            <a:ext cx="1763688"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1" name="Retângulo 20"/>
          <p:cNvSpPr/>
          <p:nvPr/>
        </p:nvSpPr>
        <p:spPr>
          <a:xfrm>
            <a:off x="2843808" y="4077072"/>
            <a:ext cx="50405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2" name="Retângulo 21"/>
          <p:cNvSpPr/>
          <p:nvPr/>
        </p:nvSpPr>
        <p:spPr>
          <a:xfrm>
            <a:off x="4139952" y="4149080"/>
            <a:ext cx="1440160"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3" name="Retângulo 22"/>
          <p:cNvSpPr/>
          <p:nvPr/>
        </p:nvSpPr>
        <p:spPr>
          <a:xfrm>
            <a:off x="7308304" y="4149080"/>
            <a:ext cx="1440160"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4" name="Retângulo 23"/>
          <p:cNvSpPr/>
          <p:nvPr/>
        </p:nvSpPr>
        <p:spPr>
          <a:xfrm>
            <a:off x="179512" y="4869160"/>
            <a:ext cx="1763688"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5" name="Retângulo 24"/>
          <p:cNvSpPr/>
          <p:nvPr/>
        </p:nvSpPr>
        <p:spPr>
          <a:xfrm>
            <a:off x="2843808" y="4797152"/>
            <a:ext cx="50405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6" name="Retângulo 25"/>
          <p:cNvSpPr/>
          <p:nvPr/>
        </p:nvSpPr>
        <p:spPr>
          <a:xfrm>
            <a:off x="4139952" y="4869160"/>
            <a:ext cx="1440160"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Retângulo 26"/>
          <p:cNvSpPr/>
          <p:nvPr/>
        </p:nvSpPr>
        <p:spPr>
          <a:xfrm>
            <a:off x="7308304" y="4869160"/>
            <a:ext cx="1440160"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8" name="Retângulo 27"/>
          <p:cNvSpPr/>
          <p:nvPr/>
        </p:nvSpPr>
        <p:spPr>
          <a:xfrm>
            <a:off x="179512" y="5589240"/>
            <a:ext cx="1763688"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9" name="Retângulo 28"/>
          <p:cNvSpPr/>
          <p:nvPr/>
        </p:nvSpPr>
        <p:spPr>
          <a:xfrm>
            <a:off x="2843808" y="5517232"/>
            <a:ext cx="50405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0" name="Retângulo 29"/>
          <p:cNvSpPr/>
          <p:nvPr/>
        </p:nvSpPr>
        <p:spPr>
          <a:xfrm>
            <a:off x="4139952" y="5589240"/>
            <a:ext cx="1440160"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1" name="Retângulo 30"/>
          <p:cNvSpPr/>
          <p:nvPr/>
        </p:nvSpPr>
        <p:spPr>
          <a:xfrm>
            <a:off x="7308304" y="5589240"/>
            <a:ext cx="1440160"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Retângulo 34"/>
          <p:cNvSpPr/>
          <p:nvPr/>
        </p:nvSpPr>
        <p:spPr>
          <a:xfrm>
            <a:off x="7308304" y="6237312"/>
            <a:ext cx="1440160"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474345"/>
            <a:ext cx="9144000" cy="2585323"/>
          </a:xfrm>
          <a:prstGeom prst="rect">
            <a:avLst/>
          </a:prstGeom>
        </p:spPr>
        <p:txBody>
          <a:bodyPr wrap="square">
            <a:spAutoFit/>
          </a:bodyPr>
          <a:lstStyle/>
          <a:p>
            <a:r>
              <a:rPr lang="pt-BR" u="sng" dirty="0"/>
              <a:t>Estimativa do custo unitário de matéria-prima, materiais diretos e terceirizações</a:t>
            </a:r>
          </a:p>
          <a:p>
            <a:endParaRPr lang="pt-BR" u="sng" dirty="0"/>
          </a:p>
          <a:p>
            <a:pPr algn="just"/>
            <a:r>
              <a:rPr lang="pt-BR" dirty="0"/>
              <a:t>    Aqui, será calculado o custo com materiais (matéria-prima + embalagem) para cada unidade</a:t>
            </a:r>
          </a:p>
          <a:p>
            <a:pPr algn="just"/>
            <a:r>
              <a:rPr lang="pt-BR" dirty="0"/>
              <a:t>fabricada. Esta informação é importante, caso você deseje abrir uma indústria. Os gastos com matéria-prima e embalagem são classificados como custos variáveis numa indústria, assim como as mercadorias em um comércio, e os insumos aplicados em um serviço prestado. Como o próprio nome diz, esses custos variam (aumentam ou diminuem) de acordo com o volume produzido ou vendido. Observe o exemplo a seguir e, depois, calcule o custo unitário com materiais para os produtos de sua empresa.</a:t>
            </a:r>
          </a:p>
        </p:txBody>
      </p:sp>
      <p:pic>
        <p:nvPicPr>
          <p:cNvPr id="1026" name="Picture 2"/>
          <p:cNvPicPr>
            <a:picLocks noChangeAspect="1" noChangeArrowheads="1"/>
          </p:cNvPicPr>
          <p:nvPr/>
        </p:nvPicPr>
        <p:blipFill>
          <a:blip r:embed="rId2" cstate="print"/>
          <a:srcRect/>
          <a:stretch>
            <a:fillRect/>
          </a:stretch>
        </p:blipFill>
        <p:spPr bwMode="auto">
          <a:xfrm>
            <a:off x="1979712" y="2996952"/>
            <a:ext cx="4680520" cy="3583112"/>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260648"/>
            <a:ext cx="9144000" cy="6740307"/>
          </a:xfrm>
          <a:prstGeom prst="rect">
            <a:avLst/>
          </a:prstGeom>
        </p:spPr>
        <p:txBody>
          <a:bodyPr wrap="square">
            <a:spAutoFit/>
          </a:bodyPr>
          <a:lstStyle/>
          <a:p>
            <a:r>
              <a:rPr lang="pt-BR" u="sng" dirty="0"/>
              <a:t>Produto: Calça masculina</a:t>
            </a:r>
          </a:p>
          <a:p>
            <a:endParaRPr lang="pt-BR" dirty="0"/>
          </a:p>
          <a:p>
            <a:r>
              <a:rPr lang="pt-BR" b="1" dirty="0"/>
              <a:t>   Material                             Qtd       </a:t>
            </a:r>
            <a:r>
              <a:rPr lang="pt-BR" dirty="0"/>
              <a:t>x        </a:t>
            </a:r>
            <a:r>
              <a:rPr lang="pt-BR" b="1" dirty="0"/>
              <a:t>$</a:t>
            </a:r>
            <a:r>
              <a:rPr lang="pt-BR" dirty="0"/>
              <a:t> </a:t>
            </a:r>
            <a:r>
              <a:rPr lang="pt-BR" b="1" dirty="0"/>
              <a:t>Custo Unitário                              $ Subtotal</a:t>
            </a:r>
          </a:p>
          <a:p>
            <a:endParaRPr lang="pt-BR" b="1" dirty="0"/>
          </a:p>
          <a:p>
            <a:r>
              <a:rPr lang="pt-BR" b="1" dirty="0"/>
              <a:t>    </a:t>
            </a:r>
            <a:r>
              <a:rPr lang="pt-BR" dirty="0"/>
              <a:t>Tecido                                4m                   R$ 2,50                                       R$ 10,00</a:t>
            </a:r>
          </a:p>
          <a:p>
            <a:endParaRPr lang="pt-BR" b="1" dirty="0"/>
          </a:p>
          <a:p>
            <a:r>
              <a:rPr lang="pt-BR" dirty="0"/>
              <a:t>    Elástico                               2m                   R$ 0,30                                       R$  0,60</a:t>
            </a:r>
          </a:p>
          <a:p>
            <a:endParaRPr lang="pt-BR" b="1" dirty="0"/>
          </a:p>
          <a:p>
            <a:r>
              <a:rPr lang="pt-BR" dirty="0"/>
              <a:t>    Linha                                 15m                 R$  0,10                                       R$  1,50 </a:t>
            </a:r>
          </a:p>
          <a:p>
            <a:endParaRPr lang="pt-BR" b="1" dirty="0"/>
          </a:p>
          <a:p>
            <a:r>
              <a:rPr lang="pt-BR" dirty="0"/>
              <a:t>    Zíper de 15cm                     1                    R$ 0,80                                        R$  0,80</a:t>
            </a:r>
          </a:p>
          <a:p>
            <a:endParaRPr lang="pt-BR" b="1" dirty="0"/>
          </a:p>
          <a:p>
            <a:r>
              <a:rPr lang="pt-BR" b="1" dirty="0"/>
              <a:t>    </a:t>
            </a:r>
            <a:r>
              <a:rPr lang="pt-BR" dirty="0"/>
              <a:t>Botão                                  4                   R$ 0,10                                         R$  0,40</a:t>
            </a:r>
          </a:p>
          <a:p>
            <a:endParaRPr lang="pt-BR" b="1" dirty="0"/>
          </a:p>
          <a:p>
            <a:r>
              <a:rPr lang="pt-BR" b="1" dirty="0"/>
              <a:t>    </a:t>
            </a:r>
            <a:r>
              <a:rPr lang="pt-BR" dirty="0"/>
              <a:t>Etiqueta                              1                   R$ 0,30                                        R$   0,30</a:t>
            </a:r>
          </a:p>
          <a:p>
            <a:endParaRPr lang="pt-BR" b="1" dirty="0"/>
          </a:p>
          <a:p>
            <a:r>
              <a:rPr lang="pt-BR" b="1" dirty="0"/>
              <a:t>    </a:t>
            </a:r>
            <a:r>
              <a:rPr lang="pt-BR" dirty="0"/>
              <a:t>Saco plástico                       1                   R$ 0,05                                        R$   0,05</a:t>
            </a:r>
          </a:p>
          <a:p>
            <a:endParaRPr lang="pt-BR" b="1" dirty="0"/>
          </a:p>
          <a:p>
            <a:r>
              <a:rPr lang="pt-BR" b="1" dirty="0"/>
              <a:t>    </a:t>
            </a:r>
            <a:r>
              <a:rPr lang="pt-BR" dirty="0"/>
              <a:t>Caixa                                 1                   R$ 0,50                                        R$   0,50</a:t>
            </a:r>
          </a:p>
          <a:p>
            <a:endParaRPr lang="pt-BR" b="1" dirty="0"/>
          </a:p>
          <a:p>
            <a:endParaRPr lang="pt-BR" b="1" dirty="0"/>
          </a:p>
          <a:p>
            <a:r>
              <a:rPr lang="pt-BR" b="1" dirty="0"/>
              <a:t>  </a:t>
            </a:r>
            <a:r>
              <a:rPr lang="pt-BR" dirty="0"/>
              <a:t>Custo de produção                                                                                         </a:t>
            </a:r>
            <a:r>
              <a:rPr lang="pt-BR" b="1" dirty="0"/>
              <a:t>R$ 14,15</a:t>
            </a:r>
          </a:p>
          <a:p>
            <a:endParaRPr lang="pt-BR" b="1" dirty="0"/>
          </a:p>
          <a:p>
            <a:r>
              <a:rPr lang="pt-BR" b="1" dirty="0"/>
              <a:t>                                                                                                                                       </a:t>
            </a:r>
            <a:endParaRPr lang="pt-BR" dirty="0"/>
          </a:p>
        </p:txBody>
      </p:sp>
      <p:sp>
        <p:nvSpPr>
          <p:cNvPr id="3" name="Retângulo 2"/>
          <p:cNvSpPr/>
          <p:nvPr/>
        </p:nvSpPr>
        <p:spPr>
          <a:xfrm>
            <a:off x="179512" y="1340768"/>
            <a:ext cx="1763688"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 name="Retângulo 3"/>
          <p:cNvSpPr/>
          <p:nvPr/>
        </p:nvSpPr>
        <p:spPr>
          <a:xfrm>
            <a:off x="2843808" y="1340768"/>
            <a:ext cx="504056"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Retângulo 4"/>
          <p:cNvSpPr/>
          <p:nvPr/>
        </p:nvSpPr>
        <p:spPr>
          <a:xfrm>
            <a:off x="4139952" y="1340768"/>
            <a:ext cx="1440160"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Retângulo 5"/>
          <p:cNvSpPr/>
          <p:nvPr/>
        </p:nvSpPr>
        <p:spPr>
          <a:xfrm>
            <a:off x="7308304" y="1340768"/>
            <a:ext cx="1440160"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Retângulo 6"/>
          <p:cNvSpPr/>
          <p:nvPr/>
        </p:nvSpPr>
        <p:spPr>
          <a:xfrm>
            <a:off x="179512" y="1916832"/>
            <a:ext cx="1763688"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tângulo 7"/>
          <p:cNvSpPr/>
          <p:nvPr/>
        </p:nvSpPr>
        <p:spPr>
          <a:xfrm>
            <a:off x="2843808" y="1916832"/>
            <a:ext cx="504056"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Retângulo 8"/>
          <p:cNvSpPr/>
          <p:nvPr/>
        </p:nvSpPr>
        <p:spPr>
          <a:xfrm>
            <a:off x="4139952" y="1916832"/>
            <a:ext cx="1440160"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Retângulo 9"/>
          <p:cNvSpPr/>
          <p:nvPr/>
        </p:nvSpPr>
        <p:spPr>
          <a:xfrm>
            <a:off x="7308304" y="1844824"/>
            <a:ext cx="1440160"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Retângulo 10"/>
          <p:cNvSpPr/>
          <p:nvPr/>
        </p:nvSpPr>
        <p:spPr>
          <a:xfrm>
            <a:off x="179512" y="2492896"/>
            <a:ext cx="1763688"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Retângulo 11"/>
          <p:cNvSpPr/>
          <p:nvPr/>
        </p:nvSpPr>
        <p:spPr>
          <a:xfrm>
            <a:off x="2843808" y="2492896"/>
            <a:ext cx="504056"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Retângulo 12"/>
          <p:cNvSpPr/>
          <p:nvPr/>
        </p:nvSpPr>
        <p:spPr>
          <a:xfrm>
            <a:off x="4139952" y="2492896"/>
            <a:ext cx="1440160"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Retângulo 13"/>
          <p:cNvSpPr/>
          <p:nvPr/>
        </p:nvSpPr>
        <p:spPr>
          <a:xfrm>
            <a:off x="7308304" y="2420888"/>
            <a:ext cx="1440160"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Retângulo 14"/>
          <p:cNvSpPr/>
          <p:nvPr/>
        </p:nvSpPr>
        <p:spPr>
          <a:xfrm>
            <a:off x="179512" y="2996952"/>
            <a:ext cx="1763688"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Retângulo 15"/>
          <p:cNvSpPr/>
          <p:nvPr/>
        </p:nvSpPr>
        <p:spPr>
          <a:xfrm>
            <a:off x="2843808" y="2996952"/>
            <a:ext cx="504056"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Retângulo 16"/>
          <p:cNvSpPr/>
          <p:nvPr/>
        </p:nvSpPr>
        <p:spPr>
          <a:xfrm>
            <a:off x="4139952" y="2996952"/>
            <a:ext cx="1440160"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Retângulo 17"/>
          <p:cNvSpPr/>
          <p:nvPr/>
        </p:nvSpPr>
        <p:spPr>
          <a:xfrm>
            <a:off x="7308304" y="2996952"/>
            <a:ext cx="1440160"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 name="Retângulo 19"/>
          <p:cNvSpPr/>
          <p:nvPr/>
        </p:nvSpPr>
        <p:spPr>
          <a:xfrm>
            <a:off x="179512" y="3573016"/>
            <a:ext cx="1763688"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1" name="Retângulo 20"/>
          <p:cNvSpPr/>
          <p:nvPr/>
        </p:nvSpPr>
        <p:spPr>
          <a:xfrm>
            <a:off x="2843808" y="3573016"/>
            <a:ext cx="504056"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2" name="Retângulo 21"/>
          <p:cNvSpPr/>
          <p:nvPr/>
        </p:nvSpPr>
        <p:spPr>
          <a:xfrm>
            <a:off x="4139952" y="3573016"/>
            <a:ext cx="1440160"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3" name="Retângulo 22"/>
          <p:cNvSpPr/>
          <p:nvPr/>
        </p:nvSpPr>
        <p:spPr>
          <a:xfrm>
            <a:off x="7308304" y="3573016"/>
            <a:ext cx="1440160"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4" name="Retângulo 23"/>
          <p:cNvSpPr/>
          <p:nvPr/>
        </p:nvSpPr>
        <p:spPr>
          <a:xfrm>
            <a:off x="179512" y="4149080"/>
            <a:ext cx="1763688"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5" name="Retângulo 24"/>
          <p:cNvSpPr/>
          <p:nvPr/>
        </p:nvSpPr>
        <p:spPr>
          <a:xfrm>
            <a:off x="2843808" y="4077072"/>
            <a:ext cx="50405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6" name="Retângulo 25"/>
          <p:cNvSpPr/>
          <p:nvPr/>
        </p:nvSpPr>
        <p:spPr>
          <a:xfrm>
            <a:off x="4139952" y="4077072"/>
            <a:ext cx="1440160"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Retângulo 26"/>
          <p:cNvSpPr/>
          <p:nvPr/>
        </p:nvSpPr>
        <p:spPr>
          <a:xfrm>
            <a:off x="7308304" y="4077072"/>
            <a:ext cx="1440160"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8" name="Retângulo 27"/>
          <p:cNvSpPr/>
          <p:nvPr/>
        </p:nvSpPr>
        <p:spPr>
          <a:xfrm>
            <a:off x="179512" y="4653136"/>
            <a:ext cx="1763688"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9" name="Retângulo 28"/>
          <p:cNvSpPr/>
          <p:nvPr/>
        </p:nvSpPr>
        <p:spPr>
          <a:xfrm>
            <a:off x="2843808" y="4653136"/>
            <a:ext cx="504056"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0" name="Retângulo 29"/>
          <p:cNvSpPr/>
          <p:nvPr/>
        </p:nvSpPr>
        <p:spPr>
          <a:xfrm>
            <a:off x="4139952" y="4653136"/>
            <a:ext cx="1440160"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1" name="Retângulo 30"/>
          <p:cNvSpPr/>
          <p:nvPr/>
        </p:nvSpPr>
        <p:spPr>
          <a:xfrm>
            <a:off x="7308304" y="4653136"/>
            <a:ext cx="1440160"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Retângulo 34"/>
          <p:cNvSpPr/>
          <p:nvPr/>
        </p:nvSpPr>
        <p:spPr>
          <a:xfrm>
            <a:off x="7308304" y="6021288"/>
            <a:ext cx="1440160"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2" name="Retângulo 31"/>
          <p:cNvSpPr/>
          <p:nvPr/>
        </p:nvSpPr>
        <p:spPr>
          <a:xfrm>
            <a:off x="179512" y="5229200"/>
            <a:ext cx="1763688"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Retângulo 32"/>
          <p:cNvSpPr/>
          <p:nvPr/>
        </p:nvSpPr>
        <p:spPr>
          <a:xfrm>
            <a:off x="2843808" y="5229200"/>
            <a:ext cx="504056"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Retângulo 33"/>
          <p:cNvSpPr/>
          <p:nvPr/>
        </p:nvSpPr>
        <p:spPr>
          <a:xfrm>
            <a:off x="4139952" y="5229200"/>
            <a:ext cx="1440160"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6" name="Retângulo 35"/>
          <p:cNvSpPr/>
          <p:nvPr/>
        </p:nvSpPr>
        <p:spPr>
          <a:xfrm>
            <a:off x="7308304" y="5229200"/>
            <a:ext cx="1440160"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197346"/>
            <a:ext cx="9144000" cy="4801314"/>
          </a:xfrm>
          <a:prstGeom prst="rect">
            <a:avLst/>
          </a:prstGeom>
        </p:spPr>
        <p:txBody>
          <a:bodyPr wrap="square">
            <a:spAutoFit/>
          </a:bodyPr>
          <a:lstStyle/>
          <a:p>
            <a:r>
              <a:rPr lang="pt-BR" u="sng" dirty="0"/>
              <a:t>Estimativa dos custos de comercialização </a:t>
            </a:r>
            <a:r>
              <a:rPr lang="pt-BR" dirty="0"/>
              <a:t>- O que é e como fazer:</a:t>
            </a:r>
          </a:p>
          <a:p>
            <a:endParaRPr lang="pt-BR" dirty="0"/>
          </a:p>
          <a:p>
            <a:pPr algn="just"/>
            <a:r>
              <a:rPr lang="pt-BR" dirty="0"/>
              <a:t>    Aqui, serão registrados os gastos com impostos e comissões de vendedores. Este tipo de despesa incide diretamente sobre as vendas e, assim como o custo com materiais diretos ou mercadorias vendidas, é classificado, também, como um custo variável. Para calculá-los, basta aplicar, sobre o total das vendas previstas, o percentual dos impostos e de comissões.</a:t>
            </a:r>
          </a:p>
          <a:p>
            <a:endParaRPr lang="pt-BR" dirty="0"/>
          </a:p>
          <a:p>
            <a:endParaRPr lang="pt-BR" dirty="0"/>
          </a:p>
          <a:p>
            <a:endParaRPr lang="pt-BR" b="1" dirty="0">
              <a:solidFill>
                <a:srgbClr val="FF0000"/>
              </a:solidFill>
            </a:endParaRPr>
          </a:p>
          <a:p>
            <a:r>
              <a:rPr lang="pt-BR" b="1" dirty="0">
                <a:solidFill>
                  <a:srgbClr val="FF0000"/>
                </a:solidFill>
              </a:rPr>
              <a:t>Fique de olho</a:t>
            </a:r>
          </a:p>
          <a:p>
            <a:endParaRPr lang="pt-BR" b="1" dirty="0">
              <a:solidFill>
                <a:srgbClr val="FF0000"/>
              </a:solidFill>
            </a:endParaRPr>
          </a:p>
          <a:p>
            <a:pPr algn="just"/>
            <a:r>
              <a:rPr lang="pt-BR" dirty="0"/>
              <a:t>As empresas optantes pelo SIMPLES terão o recolhimento globalizado dos seguintes tributos: IRPJ, PIS, COFINS, Contribuição Social, ICMS ou ISS;</a:t>
            </a:r>
          </a:p>
          <a:p>
            <a:pPr algn="just"/>
            <a:r>
              <a:rPr lang="pt-BR" dirty="0"/>
              <a:t>O ICMS é um imposto de abrangência estadual e estão obrigadas a recolhê-lo as empresas que trabalhem com a venda de produtos ou com serviços de transporte intermunicipal e interestadual, energia e telecomunicação, bem como o ISS é devido às prefeituras pelas empresas prestadoras de serviços; ambas, quando optarem </a:t>
            </a:r>
            <a:r>
              <a:rPr lang="pt-BR"/>
              <a:t>pelo Lucro </a:t>
            </a:r>
            <a:r>
              <a:rPr lang="pt-BR" dirty="0"/>
              <a:t>Real </a:t>
            </a:r>
            <a:r>
              <a:rPr lang="pt-BR"/>
              <a:t>ou Presumido.</a:t>
            </a:r>
            <a:endParaRPr lang="pt-BR" dirty="0"/>
          </a:p>
        </p:txBody>
      </p:sp>
      <p:sp>
        <p:nvSpPr>
          <p:cNvPr id="3" name="Retângulo 2"/>
          <p:cNvSpPr/>
          <p:nvPr/>
        </p:nvSpPr>
        <p:spPr>
          <a:xfrm>
            <a:off x="0" y="2708920"/>
            <a:ext cx="9144000" cy="223224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0"/>
            <a:ext cx="9144000" cy="3139321"/>
          </a:xfrm>
          <a:prstGeom prst="rect">
            <a:avLst/>
          </a:prstGeom>
        </p:spPr>
        <p:txBody>
          <a:bodyPr wrap="square">
            <a:spAutoFit/>
          </a:bodyPr>
          <a:lstStyle/>
          <a:p>
            <a:endParaRPr lang="pt-BR" u="sng" dirty="0"/>
          </a:p>
          <a:p>
            <a:r>
              <a:rPr lang="pt-BR" u="sng" dirty="0"/>
              <a:t>Apuração dos custos dos materiais diretos e/ou mercadorias vendidas </a:t>
            </a:r>
            <a:r>
              <a:rPr lang="pt-BR" dirty="0"/>
              <a:t>- O que é e como fazer:</a:t>
            </a:r>
          </a:p>
          <a:p>
            <a:endParaRPr lang="pt-BR" dirty="0"/>
          </a:p>
          <a:p>
            <a:endParaRPr lang="pt-BR" dirty="0"/>
          </a:p>
          <a:p>
            <a:pPr algn="just"/>
            <a:r>
              <a:rPr lang="pt-BR" dirty="0"/>
              <a:t>   Nesta etapa, você deverá apurar o </a:t>
            </a:r>
            <a:r>
              <a:rPr lang="pt-BR" b="1" dirty="0"/>
              <a:t>CMD</a:t>
            </a:r>
            <a:r>
              <a:rPr lang="pt-BR" dirty="0"/>
              <a:t> – Custos com Materiais Diretos (para a indústria) – ou o </a:t>
            </a:r>
            <a:r>
              <a:rPr lang="pt-BR" b="1" dirty="0"/>
              <a:t>CMV</a:t>
            </a:r>
            <a:r>
              <a:rPr lang="pt-BR" dirty="0"/>
              <a:t> – Custo das Mercadorias Vendidas (para o comércio) ou </a:t>
            </a:r>
            <a:r>
              <a:rPr lang="pt-BR" b="1" dirty="0"/>
              <a:t>CSP</a:t>
            </a:r>
            <a:r>
              <a:rPr lang="pt-BR" dirty="0"/>
              <a:t> – Custo dos Serviços Prestados. O custo dos materiais diretos ou das mercadorias vendidas representa o valor que deverá ser baixado dos estoques pela sua venda efetiva. Para calculá-lo, basta multiplicar a quantidade estimada de vendas pelo seu custo de fabricação ou aquisição. O custo com materiais diretos e/ou mercadorias vendidas é classificado como um custo variável, aumentando ou diminuindo em função do volume de produção ou de vendas.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260648"/>
            <a:ext cx="9144000" cy="8125301"/>
          </a:xfrm>
          <a:prstGeom prst="rect">
            <a:avLst/>
          </a:prstGeom>
        </p:spPr>
        <p:txBody>
          <a:bodyPr wrap="square">
            <a:spAutoFit/>
          </a:bodyPr>
          <a:lstStyle/>
          <a:p>
            <a:r>
              <a:rPr lang="pt-BR" u="sng" dirty="0"/>
              <a:t>Apuração do CMD ou CMV</a:t>
            </a:r>
          </a:p>
          <a:p>
            <a:endParaRPr lang="pt-BR" dirty="0"/>
          </a:p>
          <a:p>
            <a:r>
              <a:rPr lang="pt-BR" b="1" dirty="0"/>
              <a:t>  Produtos                    QTD Vendidas      $</a:t>
            </a:r>
            <a:r>
              <a:rPr lang="pt-BR" dirty="0"/>
              <a:t> </a:t>
            </a:r>
            <a:r>
              <a:rPr lang="pt-BR" b="1" dirty="0"/>
              <a:t>Custo MD/Aquisição                     $ Subtotal</a:t>
            </a:r>
          </a:p>
          <a:p>
            <a:endParaRPr lang="pt-BR" b="1" dirty="0"/>
          </a:p>
          <a:p>
            <a:endParaRPr lang="pt-BR" b="1" dirty="0"/>
          </a:p>
          <a:p>
            <a:endParaRPr lang="pt-BR" b="1" dirty="0"/>
          </a:p>
          <a:p>
            <a:endParaRPr lang="pt-BR" b="1" dirty="0"/>
          </a:p>
          <a:p>
            <a:endParaRPr lang="pt-BR" b="1" dirty="0"/>
          </a:p>
          <a:p>
            <a:endParaRPr lang="pt-BR" b="1" dirty="0"/>
          </a:p>
          <a:p>
            <a:endParaRPr lang="pt-BR" b="1" dirty="0"/>
          </a:p>
          <a:p>
            <a:endParaRPr lang="pt-BR" b="1" dirty="0"/>
          </a:p>
          <a:p>
            <a:endParaRPr lang="pt-BR" b="1" dirty="0"/>
          </a:p>
          <a:p>
            <a:endParaRPr lang="pt-BR" b="1" dirty="0"/>
          </a:p>
          <a:p>
            <a:endParaRPr lang="pt-BR" b="1" dirty="0"/>
          </a:p>
          <a:p>
            <a:endParaRPr lang="pt-BR" b="1" dirty="0"/>
          </a:p>
          <a:p>
            <a:endParaRPr lang="pt-BR" b="1" dirty="0"/>
          </a:p>
          <a:p>
            <a:endParaRPr lang="pt-BR" b="1" dirty="0"/>
          </a:p>
          <a:p>
            <a:endParaRPr lang="pt-BR" b="1" dirty="0"/>
          </a:p>
          <a:p>
            <a:endParaRPr lang="pt-BR" b="1" dirty="0"/>
          </a:p>
          <a:p>
            <a:endParaRPr lang="pt-BR" b="1" dirty="0"/>
          </a:p>
          <a:p>
            <a:endParaRPr lang="pt-BR" b="1" dirty="0"/>
          </a:p>
          <a:p>
            <a:r>
              <a:rPr lang="pt-BR" dirty="0"/>
              <a:t>Total do Custo de Materiais Diretos ou Mercadorias Vendidas                     </a:t>
            </a:r>
            <a:r>
              <a:rPr lang="pt-BR" b="1" dirty="0"/>
              <a:t>R$</a:t>
            </a:r>
          </a:p>
          <a:p>
            <a:endParaRPr lang="pt-BR" b="1" dirty="0"/>
          </a:p>
          <a:p>
            <a:r>
              <a:rPr lang="pt-BR" b="1" dirty="0"/>
              <a:t>    </a:t>
            </a:r>
            <a:endParaRPr lang="pt-BR" dirty="0"/>
          </a:p>
          <a:p>
            <a:endParaRPr lang="pt-BR" b="1" dirty="0"/>
          </a:p>
          <a:p>
            <a:endParaRPr lang="pt-BR" b="1" dirty="0"/>
          </a:p>
          <a:p>
            <a:r>
              <a:rPr lang="pt-BR" b="1" dirty="0"/>
              <a:t>  </a:t>
            </a:r>
            <a:r>
              <a:rPr lang="pt-BR" dirty="0"/>
              <a:t>                                                                                                         </a:t>
            </a:r>
            <a:endParaRPr lang="pt-BR" b="1" dirty="0"/>
          </a:p>
          <a:p>
            <a:endParaRPr lang="pt-BR" b="1" dirty="0"/>
          </a:p>
          <a:p>
            <a:r>
              <a:rPr lang="pt-BR" b="1" dirty="0"/>
              <a:t>                                                                                                                                       </a:t>
            </a:r>
            <a:endParaRPr lang="pt-BR" dirty="0"/>
          </a:p>
        </p:txBody>
      </p:sp>
      <p:sp>
        <p:nvSpPr>
          <p:cNvPr id="3" name="Retângulo 2"/>
          <p:cNvSpPr/>
          <p:nvPr/>
        </p:nvSpPr>
        <p:spPr>
          <a:xfrm>
            <a:off x="179512" y="1340768"/>
            <a:ext cx="1763688"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 name="Retângulo 3"/>
          <p:cNvSpPr/>
          <p:nvPr/>
        </p:nvSpPr>
        <p:spPr>
          <a:xfrm>
            <a:off x="2843808" y="1340768"/>
            <a:ext cx="504056"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Retângulo 4"/>
          <p:cNvSpPr/>
          <p:nvPr/>
        </p:nvSpPr>
        <p:spPr>
          <a:xfrm>
            <a:off x="4139952" y="1340768"/>
            <a:ext cx="1440160"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Retângulo 5"/>
          <p:cNvSpPr/>
          <p:nvPr/>
        </p:nvSpPr>
        <p:spPr>
          <a:xfrm>
            <a:off x="7308304" y="1340768"/>
            <a:ext cx="1440160"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Retângulo 6"/>
          <p:cNvSpPr/>
          <p:nvPr/>
        </p:nvSpPr>
        <p:spPr>
          <a:xfrm>
            <a:off x="179512" y="1916832"/>
            <a:ext cx="1763688"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tângulo 7"/>
          <p:cNvSpPr/>
          <p:nvPr/>
        </p:nvSpPr>
        <p:spPr>
          <a:xfrm>
            <a:off x="2843808" y="1916832"/>
            <a:ext cx="504056"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Retângulo 8"/>
          <p:cNvSpPr/>
          <p:nvPr/>
        </p:nvSpPr>
        <p:spPr>
          <a:xfrm>
            <a:off x="4139952" y="1916832"/>
            <a:ext cx="1440160"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Retângulo 9"/>
          <p:cNvSpPr/>
          <p:nvPr/>
        </p:nvSpPr>
        <p:spPr>
          <a:xfrm>
            <a:off x="7308304" y="1844824"/>
            <a:ext cx="1440160"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Retângulo 10"/>
          <p:cNvSpPr/>
          <p:nvPr/>
        </p:nvSpPr>
        <p:spPr>
          <a:xfrm>
            <a:off x="179512" y="2492896"/>
            <a:ext cx="1763688"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Retângulo 11"/>
          <p:cNvSpPr/>
          <p:nvPr/>
        </p:nvSpPr>
        <p:spPr>
          <a:xfrm>
            <a:off x="2843808" y="2492896"/>
            <a:ext cx="504056"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Retângulo 12"/>
          <p:cNvSpPr/>
          <p:nvPr/>
        </p:nvSpPr>
        <p:spPr>
          <a:xfrm>
            <a:off x="4139952" y="2492896"/>
            <a:ext cx="1440160"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Retângulo 13"/>
          <p:cNvSpPr/>
          <p:nvPr/>
        </p:nvSpPr>
        <p:spPr>
          <a:xfrm>
            <a:off x="7308304" y="2420888"/>
            <a:ext cx="1440160"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Retângulo 14"/>
          <p:cNvSpPr/>
          <p:nvPr/>
        </p:nvSpPr>
        <p:spPr>
          <a:xfrm>
            <a:off x="179512" y="2996952"/>
            <a:ext cx="1763688"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Retângulo 15"/>
          <p:cNvSpPr/>
          <p:nvPr/>
        </p:nvSpPr>
        <p:spPr>
          <a:xfrm>
            <a:off x="2843808" y="2996952"/>
            <a:ext cx="504056"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Retângulo 16"/>
          <p:cNvSpPr/>
          <p:nvPr/>
        </p:nvSpPr>
        <p:spPr>
          <a:xfrm>
            <a:off x="4139952" y="2996952"/>
            <a:ext cx="1440160"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Retângulo 17"/>
          <p:cNvSpPr/>
          <p:nvPr/>
        </p:nvSpPr>
        <p:spPr>
          <a:xfrm>
            <a:off x="7308304" y="2996952"/>
            <a:ext cx="1440160"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 name="Retângulo 19"/>
          <p:cNvSpPr/>
          <p:nvPr/>
        </p:nvSpPr>
        <p:spPr>
          <a:xfrm>
            <a:off x="179512" y="3573016"/>
            <a:ext cx="1763688"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1" name="Retângulo 20"/>
          <p:cNvSpPr/>
          <p:nvPr/>
        </p:nvSpPr>
        <p:spPr>
          <a:xfrm>
            <a:off x="2843808" y="3573016"/>
            <a:ext cx="504056"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2" name="Retângulo 21"/>
          <p:cNvSpPr/>
          <p:nvPr/>
        </p:nvSpPr>
        <p:spPr>
          <a:xfrm>
            <a:off x="4139952" y="3573016"/>
            <a:ext cx="1440160"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3" name="Retângulo 22"/>
          <p:cNvSpPr/>
          <p:nvPr/>
        </p:nvSpPr>
        <p:spPr>
          <a:xfrm>
            <a:off x="7308304" y="3573016"/>
            <a:ext cx="1440160"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4" name="Retângulo 23"/>
          <p:cNvSpPr/>
          <p:nvPr/>
        </p:nvSpPr>
        <p:spPr>
          <a:xfrm>
            <a:off x="179512" y="4149080"/>
            <a:ext cx="1763688"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5" name="Retângulo 24"/>
          <p:cNvSpPr/>
          <p:nvPr/>
        </p:nvSpPr>
        <p:spPr>
          <a:xfrm>
            <a:off x="2843808" y="4077072"/>
            <a:ext cx="50405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6" name="Retângulo 25"/>
          <p:cNvSpPr/>
          <p:nvPr/>
        </p:nvSpPr>
        <p:spPr>
          <a:xfrm>
            <a:off x="4139952" y="4077072"/>
            <a:ext cx="1440160"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Retângulo 26"/>
          <p:cNvSpPr/>
          <p:nvPr/>
        </p:nvSpPr>
        <p:spPr>
          <a:xfrm>
            <a:off x="7308304" y="4077072"/>
            <a:ext cx="1440160"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8" name="Retângulo 27"/>
          <p:cNvSpPr/>
          <p:nvPr/>
        </p:nvSpPr>
        <p:spPr>
          <a:xfrm>
            <a:off x="179512" y="4653136"/>
            <a:ext cx="1763688"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9" name="Retângulo 28"/>
          <p:cNvSpPr/>
          <p:nvPr/>
        </p:nvSpPr>
        <p:spPr>
          <a:xfrm>
            <a:off x="2843808" y="4653136"/>
            <a:ext cx="504056"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0" name="Retângulo 29"/>
          <p:cNvSpPr/>
          <p:nvPr/>
        </p:nvSpPr>
        <p:spPr>
          <a:xfrm>
            <a:off x="4139952" y="4653136"/>
            <a:ext cx="1440160"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1" name="Retângulo 30"/>
          <p:cNvSpPr/>
          <p:nvPr/>
        </p:nvSpPr>
        <p:spPr>
          <a:xfrm>
            <a:off x="7308304" y="4653136"/>
            <a:ext cx="1440160"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Retângulo 34"/>
          <p:cNvSpPr/>
          <p:nvPr/>
        </p:nvSpPr>
        <p:spPr>
          <a:xfrm>
            <a:off x="7308304" y="6021288"/>
            <a:ext cx="1440160"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2" name="Retângulo 31"/>
          <p:cNvSpPr/>
          <p:nvPr/>
        </p:nvSpPr>
        <p:spPr>
          <a:xfrm>
            <a:off x="179512" y="5229200"/>
            <a:ext cx="1763688"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Retângulo 32"/>
          <p:cNvSpPr/>
          <p:nvPr/>
        </p:nvSpPr>
        <p:spPr>
          <a:xfrm>
            <a:off x="2843808" y="5229200"/>
            <a:ext cx="504056"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Retângulo 33"/>
          <p:cNvSpPr/>
          <p:nvPr/>
        </p:nvSpPr>
        <p:spPr>
          <a:xfrm>
            <a:off x="4139952" y="5229200"/>
            <a:ext cx="1440160"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6" name="Retângulo 35"/>
          <p:cNvSpPr/>
          <p:nvPr/>
        </p:nvSpPr>
        <p:spPr>
          <a:xfrm>
            <a:off x="7308304" y="5229200"/>
            <a:ext cx="1440160"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260648"/>
            <a:ext cx="9144000" cy="3970318"/>
          </a:xfrm>
          <a:prstGeom prst="rect">
            <a:avLst/>
          </a:prstGeom>
        </p:spPr>
        <p:txBody>
          <a:bodyPr wrap="square">
            <a:spAutoFit/>
          </a:bodyPr>
          <a:lstStyle/>
          <a:p>
            <a:r>
              <a:rPr lang="pt-BR" u="sng" dirty="0"/>
              <a:t>Estimativa dos custos com mão de obra </a:t>
            </a:r>
            <a:r>
              <a:rPr lang="pt-BR" dirty="0"/>
              <a:t>- O que é e como fazer:</a:t>
            </a:r>
          </a:p>
          <a:p>
            <a:endParaRPr lang="pt-BR" dirty="0"/>
          </a:p>
          <a:p>
            <a:pPr algn="just"/>
            <a:r>
              <a:rPr lang="pt-BR" dirty="0"/>
              <a:t>    Agora, você deverá definir quantas pessoas serão contratadas (se necessário) para realizar as diversas atividades do negócio. Pesquise e determine quanto cada empregado receberá. Não se esqueça de que, além dos salários, devem ser considerados os custos com encargos sociais (FGTS, férias, 13º salário, INSS, horas-extras, aviso-prévio, etc.). Sobre o total de salários, você deve aplicar o percentual relativo aos encargos sociais, somando-os aos salários, você saberá qual o custo total com mão de obra.</a:t>
            </a:r>
          </a:p>
          <a:p>
            <a:endParaRPr lang="pt-BR" dirty="0"/>
          </a:p>
          <a:p>
            <a:endParaRPr lang="pt-BR" dirty="0"/>
          </a:p>
          <a:p>
            <a:r>
              <a:rPr lang="pt-BR" b="1" dirty="0">
                <a:solidFill>
                  <a:srgbClr val="FF0000"/>
                </a:solidFill>
              </a:rPr>
              <a:t>Fique de olho</a:t>
            </a:r>
          </a:p>
          <a:p>
            <a:endParaRPr lang="pt-BR" dirty="0"/>
          </a:p>
          <a:p>
            <a:r>
              <a:rPr lang="pt-BR" dirty="0"/>
              <a:t>Um contabilista poderá informá-lo quais são os encargos sociais devidos pela sua empresa.</a:t>
            </a:r>
          </a:p>
          <a:p>
            <a:r>
              <a:rPr lang="pt-BR" dirty="0"/>
              <a:t>Pesquise no sindicato patronal, o piso salarial a ser pago e quais os benefícios devidos.</a:t>
            </a:r>
          </a:p>
        </p:txBody>
      </p:sp>
      <p:sp>
        <p:nvSpPr>
          <p:cNvPr id="3" name="Retângulo 2"/>
          <p:cNvSpPr/>
          <p:nvPr/>
        </p:nvSpPr>
        <p:spPr>
          <a:xfrm>
            <a:off x="0" y="2996952"/>
            <a:ext cx="9144000" cy="1224136"/>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0"/>
            <a:ext cx="9144000" cy="7294305"/>
          </a:xfrm>
          <a:prstGeom prst="rect">
            <a:avLst/>
          </a:prstGeom>
        </p:spPr>
        <p:txBody>
          <a:bodyPr wrap="square">
            <a:spAutoFit/>
          </a:bodyPr>
          <a:lstStyle/>
          <a:p>
            <a:r>
              <a:rPr lang="pt-BR" u="sng" dirty="0"/>
              <a:t>Estimativa do custo com depreciação </a:t>
            </a:r>
            <a:r>
              <a:rPr lang="pt-BR" dirty="0"/>
              <a:t>- O que é e como fazer</a:t>
            </a:r>
          </a:p>
          <a:p>
            <a:endParaRPr lang="pt-BR" dirty="0"/>
          </a:p>
          <a:p>
            <a:r>
              <a:rPr lang="pt-BR" dirty="0"/>
              <a:t>     Lembre-se de que as máquinas, equipamentos e ferramentas desgastam-se ou tornam-se</a:t>
            </a:r>
          </a:p>
          <a:p>
            <a:r>
              <a:rPr lang="pt-BR" dirty="0"/>
              <a:t>ultrapassados com o passar dos anos, sendo necessária sua reposição. O reconhecimento da perda do valor dos bens pelo uso é chamado de depreciação.</a:t>
            </a:r>
          </a:p>
          <a:p>
            <a:r>
              <a:rPr lang="pt-BR" dirty="0"/>
              <a:t>Para calcular a depreciação dos investimentos fixos, é necessário seguir os passos descritos</a:t>
            </a:r>
          </a:p>
          <a:p>
            <a:r>
              <a:rPr lang="pt-BR" dirty="0"/>
              <a:t>abaixo:</a:t>
            </a:r>
          </a:p>
          <a:p>
            <a:pPr>
              <a:buFont typeface="Arial" pitchFamily="34" charset="0"/>
              <a:buChar char="•"/>
            </a:pPr>
            <a:r>
              <a:rPr lang="pt-BR" dirty="0"/>
              <a:t> relacione as máquinas, equipamentos, ferramentas, utensílios, veículos, etc. utilizados;</a:t>
            </a:r>
          </a:p>
          <a:p>
            <a:pPr>
              <a:buFont typeface="Arial" pitchFamily="34" charset="0"/>
              <a:buChar char="•"/>
            </a:pPr>
            <a:r>
              <a:rPr lang="pt-BR" dirty="0"/>
              <a:t> estas informações foram levantadas na planilha de investimentos fixos;</a:t>
            </a:r>
          </a:p>
          <a:p>
            <a:pPr>
              <a:buFont typeface="Arial" pitchFamily="34" charset="0"/>
              <a:buChar char="•"/>
            </a:pPr>
            <a:r>
              <a:rPr lang="pt-BR" dirty="0"/>
              <a:t> determine o tempo médio de vida útil (em anos) desses bens;</a:t>
            </a:r>
          </a:p>
          <a:p>
            <a:pPr>
              <a:buFont typeface="Arial" pitchFamily="34" charset="0"/>
              <a:buChar char="•"/>
            </a:pPr>
            <a:r>
              <a:rPr lang="pt-BR" dirty="0"/>
              <a:t> divida o valor do bem pela sua vida útil em anos para saber o valor anual da depreciação;</a:t>
            </a:r>
          </a:p>
          <a:p>
            <a:pPr>
              <a:buFont typeface="Arial" pitchFamily="34" charset="0"/>
              <a:buChar char="•"/>
            </a:pPr>
            <a:r>
              <a:rPr lang="pt-BR" dirty="0"/>
              <a:t> divida o custo anual com depreciação por 12, para calcular a depreciação mensal.</a:t>
            </a:r>
          </a:p>
          <a:p>
            <a:pPr>
              <a:buFont typeface="Arial" pitchFamily="34" charset="0"/>
              <a:buChar char="•"/>
            </a:pPr>
            <a:endParaRPr lang="pt-BR" dirty="0"/>
          </a:p>
          <a:p>
            <a:r>
              <a:rPr lang="pt-BR" dirty="0"/>
              <a:t>Máquina de Costura       Tempo médio de vida útil = 5 anos      Valor do bem = R$ 5.000,00</a:t>
            </a:r>
          </a:p>
          <a:p>
            <a:endParaRPr lang="pt-BR" dirty="0"/>
          </a:p>
          <a:p>
            <a:r>
              <a:rPr lang="pt-BR" dirty="0"/>
              <a:t>Depreciação anual          R$ 5.000,00 / 5 anos = R$ 1.000,00 por ano</a:t>
            </a:r>
          </a:p>
          <a:p>
            <a:endParaRPr lang="pt-BR" dirty="0"/>
          </a:p>
          <a:p>
            <a:r>
              <a:rPr lang="pt-BR" dirty="0"/>
              <a:t>Depreciação mensal       R$ 1.000,00 / 12 meses = </a:t>
            </a:r>
            <a:r>
              <a:rPr lang="pt-BR" b="1" dirty="0"/>
              <a:t>R$ 83,33 por mês</a:t>
            </a:r>
          </a:p>
          <a:p>
            <a:endParaRPr lang="pt-BR" b="1" dirty="0"/>
          </a:p>
          <a:p>
            <a:endParaRPr lang="pt-BR" dirty="0"/>
          </a:p>
          <a:p>
            <a:r>
              <a:rPr lang="pt-BR" dirty="0"/>
              <a:t>Isto quer dizer que, a cada mês, esse equipamento vale </a:t>
            </a:r>
            <a:r>
              <a:rPr lang="pt-BR" b="1" dirty="0"/>
              <a:t>R$83,33 menos</a:t>
            </a:r>
            <a:r>
              <a:rPr lang="pt-BR" dirty="0"/>
              <a:t>, ou seja, possivelmente,</a:t>
            </a:r>
          </a:p>
          <a:p>
            <a:r>
              <a:rPr lang="pt-BR" dirty="0"/>
              <a:t>ao final de 5 anos, será preciso adquirir um nova máquina de costura, mais moderna e eficiente.</a:t>
            </a:r>
          </a:p>
          <a:p>
            <a:endParaRPr lang="pt-BR" dirty="0"/>
          </a:p>
          <a:p>
            <a:endParaRPr lang="pt-BR" dirty="0"/>
          </a:p>
          <a:p>
            <a:endParaRPr lang="pt-BR" dirty="0"/>
          </a:p>
        </p:txBody>
      </p:sp>
      <p:sp>
        <p:nvSpPr>
          <p:cNvPr id="3" name="Retângulo 2"/>
          <p:cNvSpPr/>
          <p:nvPr/>
        </p:nvSpPr>
        <p:spPr>
          <a:xfrm>
            <a:off x="0" y="3573016"/>
            <a:ext cx="9144000"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0" y="474345"/>
            <a:ext cx="9144000" cy="4247317"/>
          </a:xfrm>
          <a:prstGeom prst="rect">
            <a:avLst/>
          </a:prstGeom>
        </p:spPr>
        <p:txBody>
          <a:bodyPr wrap="square">
            <a:spAutoFit/>
          </a:bodyPr>
          <a:lstStyle/>
          <a:p>
            <a:r>
              <a:rPr lang="pt-BR" b="1" dirty="0"/>
              <a:t>Sumário Executivo </a:t>
            </a:r>
            <a:r>
              <a:rPr lang="pt-BR" dirty="0"/>
              <a:t>-  O que é e como fazer</a:t>
            </a:r>
          </a:p>
          <a:p>
            <a:endParaRPr lang="pt-BR" dirty="0"/>
          </a:p>
          <a:p>
            <a:pPr algn="just"/>
            <a:r>
              <a:rPr lang="pt-BR" dirty="0"/>
              <a:t>      O sumário executivo é um resumo do </a:t>
            </a:r>
            <a:r>
              <a:rPr lang="pt-BR" b="1" dirty="0"/>
              <a:t>PLANO DE NEGÓCIO</a:t>
            </a:r>
            <a:r>
              <a:rPr lang="pt-BR" dirty="0"/>
              <a:t>. Não se trata de uma introdução</a:t>
            </a:r>
          </a:p>
          <a:p>
            <a:pPr algn="just"/>
            <a:r>
              <a:rPr lang="pt-BR" dirty="0"/>
              <a:t>ou justificativa e, sim, de um sumário contendo seus pontos mais importantes. Nele irá constar:</a:t>
            </a:r>
          </a:p>
          <a:p>
            <a:pPr algn="just"/>
            <a:endParaRPr lang="pt-BR" dirty="0"/>
          </a:p>
          <a:p>
            <a:pPr>
              <a:buFont typeface="Arial" pitchFamily="34" charset="0"/>
              <a:buChar char="•"/>
            </a:pPr>
            <a:r>
              <a:rPr lang="pt-BR" dirty="0"/>
              <a:t> Resumo dos principais pontos do plano de negócio;</a:t>
            </a:r>
          </a:p>
          <a:p>
            <a:pPr>
              <a:buFont typeface="Arial" pitchFamily="34" charset="0"/>
              <a:buChar char="•"/>
            </a:pPr>
            <a:r>
              <a:rPr lang="pt-BR" dirty="0"/>
              <a:t> Dados dos empreendedores, experiência profissional e atribuições;</a:t>
            </a:r>
          </a:p>
          <a:p>
            <a:pPr>
              <a:buFont typeface="Arial" pitchFamily="34" charset="0"/>
              <a:buChar char="•"/>
            </a:pPr>
            <a:r>
              <a:rPr lang="pt-BR" dirty="0"/>
              <a:t> Dados do empreendimento;</a:t>
            </a:r>
          </a:p>
          <a:p>
            <a:pPr>
              <a:buFont typeface="Arial" pitchFamily="34" charset="0"/>
              <a:buChar char="•"/>
            </a:pPr>
            <a:r>
              <a:rPr lang="pt-BR" dirty="0"/>
              <a:t> Missão da empresa;</a:t>
            </a:r>
          </a:p>
          <a:p>
            <a:pPr>
              <a:buFont typeface="Arial" pitchFamily="34" charset="0"/>
              <a:buChar char="•"/>
            </a:pPr>
            <a:r>
              <a:rPr lang="pt-BR" dirty="0"/>
              <a:t> Setores de atividades;</a:t>
            </a:r>
          </a:p>
          <a:p>
            <a:pPr>
              <a:buFont typeface="Arial" pitchFamily="34" charset="0"/>
              <a:buChar char="•"/>
            </a:pPr>
            <a:r>
              <a:rPr lang="pt-BR" dirty="0"/>
              <a:t> Forma jurídica;</a:t>
            </a:r>
          </a:p>
          <a:p>
            <a:pPr>
              <a:buFont typeface="Arial" pitchFamily="34" charset="0"/>
              <a:buChar char="•"/>
            </a:pPr>
            <a:r>
              <a:rPr lang="pt-BR" dirty="0"/>
              <a:t> Enquadramento tributário;</a:t>
            </a:r>
          </a:p>
          <a:p>
            <a:pPr>
              <a:buFont typeface="Arial" pitchFamily="34" charset="0"/>
              <a:buChar char="•"/>
            </a:pPr>
            <a:r>
              <a:rPr lang="pt-BR" dirty="0"/>
              <a:t> Capital social;</a:t>
            </a:r>
          </a:p>
          <a:p>
            <a:pPr>
              <a:buFont typeface="Arial" pitchFamily="34" charset="0"/>
              <a:buChar char="•"/>
            </a:pPr>
            <a:r>
              <a:rPr lang="pt-BR" dirty="0"/>
              <a:t> Fonte de recursos.</a:t>
            </a:r>
          </a:p>
          <a:p>
            <a:endParaRPr lang="pt-BR" dirty="0"/>
          </a:p>
        </p:txBody>
      </p:sp>
      <p:sp>
        <p:nvSpPr>
          <p:cNvPr id="5" name="Retângulo 4"/>
          <p:cNvSpPr/>
          <p:nvPr/>
        </p:nvSpPr>
        <p:spPr>
          <a:xfrm>
            <a:off x="0" y="1700808"/>
            <a:ext cx="9144000" cy="3557889"/>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260648"/>
            <a:ext cx="9144000" cy="4801314"/>
          </a:xfrm>
          <a:prstGeom prst="rect">
            <a:avLst/>
          </a:prstGeom>
        </p:spPr>
        <p:txBody>
          <a:bodyPr wrap="square">
            <a:spAutoFit/>
          </a:bodyPr>
          <a:lstStyle/>
          <a:p>
            <a:r>
              <a:rPr lang="pt-BR" b="1" dirty="0">
                <a:solidFill>
                  <a:srgbClr val="FF0000"/>
                </a:solidFill>
              </a:rPr>
              <a:t>Fique de olho</a:t>
            </a:r>
          </a:p>
          <a:p>
            <a:endParaRPr lang="pt-BR" dirty="0"/>
          </a:p>
          <a:p>
            <a:pPr algn="just"/>
            <a:r>
              <a:rPr lang="pt-BR" dirty="0"/>
              <a:t>    Apesar de ser um custo e influenciar na formação do preço, a depreciação não representa um desembolso (saída de dinheiro do caixa). Entretanto, dependendo da situação financeira e das estratégias do negócio, pode-se fazer uma reserva para a troca do bem ao final de sua vida útil. </a:t>
            </a:r>
          </a:p>
          <a:p>
            <a:pPr algn="just"/>
            <a:r>
              <a:rPr lang="pt-BR" dirty="0"/>
              <a:t>A título de informação, a Receita Federal considera, para efeito de vida útil, os seguintes prazos:</a:t>
            </a:r>
          </a:p>
          <a:p>
            <a:pPr>
              <a:buFont typeface="Arial" pitchFamily="34" charset="0"/>
              <a:buChar char="•"/>
            </a:pPr>
            <a:r>
              <a:rPr lang="pt-BR" dirty="0"/>
              <a:t> imóveis – 25 anos;</a:t>
            </a:r>
          </a:p>
          <a:p>
            <a:pPr>
              <a:buFont typeface="Arial" pitchFamily="34" charset="0"/>
              <a:buChar char="•"/>
            </a:pPr>
            <a:r>
              <a:rPr lang="pt-BR" dirty="0"/>
              <a:t> máquina – 10 anos;</a:t>
            </a:r>
          </a:p>
          <a:p>
            <a:pPr>
              <a:buFont typeface="Arial" pitchFamily="34" charset="0"/>
              <a:buChar char="•"/>
            </a:pPr>
            <a:r>
              <a:rPr lang="pt-BR" dirty="0"/>
              <a:t> equipamentos – 5 anos;</a:t>
            </a:r>
          </a:p>
          <a:p>
            <a:pPr>
              <a:buFont typeface="Arial" pitchFamily="34" charset="0"/>
              <a:buChar char="•"/>
            </a:pPr>
            <a:r>
              <a:rPr lang="pt-BR" dirty="0"/>
              <a:t> móveis e utensílios – 10 anos;</a:t>
            </a:r>
          </a:p>
          <a:p>
            <a:pPr>
              <a:buFont typeface="Arial" pitchFamily="34" charset="0"/>
              <a:buChar char="•"/>
            </a:pPr>
            <a:r>
              <a:rPr lang="pt-BR" dirty="0"/>
              <a:t> veículos – 5 anos;</a:t>
            </a:r>
          </a:p>
          <a:p>
            <a:pPr>
              <a:buFont typeface="Arial" pitchFamily="34" charset="0"/>
              <a:buChar char="•"/>
            </a:pPr>
            <a:r>
              <a:rPr lang="pt-BR" dirty="0"/>
              <a:t> computadores – 3 anos.</a:t>
            </a:r>
          </a:p>
          <a:p>
            <a:pPr>
              <a:buFont typeface="Arial" pitchFamily="34" charset="0"/>
              <a:buChar char="•"/>
            </a:pPr>
            <a:endParaRPr lang="pt-BR" dirty="0"/>
          </a:p>
          <a:p>
            <a:pPr algn="just"/>
            <a:r>
              <a:rPr lang="pt-BR" dirty="0"/>
              <a:t>    Estas informações funcionam como referência e não devem ser seguidas como regra. Em algumas atividades empresariais, máquinas e equipamentos sofrem desgastes maiores. Isso deve ser considerado no cálculo da depreciação; lembre-se de que máquinas e equipamentos usados ou sucateados têm maiores custos de manutenção, além de produtividade mais baixa.</a:t>
            </a:r>
          </a:p>
        </p:txBody>
      </p:sp>
      <p:sp>
        <p:nvSpPr>
          <p:cNvPr id="3" name="Retângulo 2"/>
          <p:cNvSpPr/>
          <p:nvPr/>
        </p:nvSpPr>
        <p:spPr>
          <a:xfrm>
            <a:off x="0" y="260648"/>
            <a:ext cx="9144000" cy="489654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260648"/>
            <a:ext cx="9144000" cy="3416320"/>
          </a:xfrm>
          <a:prstGeom prst="rect">
            <a:avLst/>
          </a:prstGeom>
        </p:spPr>
        <p:txBody>
          <a:bodyPr wrap="square">
            <a:spAutoFit/>
          </a:bodyPr>
          <a:lstStyle/>
          <a:p>
            <a:r>
              <a:rPr lang="pt-BR" u="sng" dirty="0"/>
              <a:t>Estimativa do custo com depreciação</a:t>
            </a:r>
          </a:p>
          <a:p>
            <a:endParaRPr lang="pt-BR" dirty="0"/>
          </a:p>
          <a:p>
            <a:r>
              <a:rPr lang="pt-BR" b="1" dirty="0"/>
              <a:t>Ativos Fixos        $Bem         Vida útil (anos)     $Depreciação Anual        $Depreciação Mensal</a:t>
            </a:r>
          </a:p>
          <a:p>
            <a:endParaRPr lang="pt-BR" dirty="0"/>
          </a:p>
          <a:p>
            <a:r>
              <a:rPr lang="pt-BR" dirty="0"/>
              <a:t>Máq. / EQ     R$                                              R$                                      R$</a:t>
            </a:r>
          </a:p>
          <a:p>
            <a:endParaRPr lang="pt-BR" dirty="0"/>
          </a:p>
          <a:p>
            <a:r>
              <a:rPr lang="pt-BR" dirty="0"/>
              <a:t>Móv. / Uten   R$                                               R$                                     R$</a:t>
            </a:r>
          </a:p>
          <a:p>
            <a:endParaRPr lang="pt-BR" dirty="0"/>
          </a:p>
          <a:p>
            <a:r>
              <a:rPr lang="pt-BR" dirty="0"/>
              <a:t>Veículos         R$                                               R$                                     R$</a:t>
            </a:r>
          </a:p>
          <a:p>
            <a:endParaRPr lang="pt-BR" dirty="0"/>
          </a:p>
          <a:p>
            <a:r>
              <a:rPr lang="pt-BR" dirty="0"/>
              <a:t>TOTAL                                                                                                       R$</a:t>
            </a:r>
          </a:p>
          <a:p>
            <a:endParaRPr lang="pt-BR" dirty="0"/>
          </a:p>
        </p:txBody>
      </p:sp>
      <p:sp>
        <p:nvSpPr>
          <p:cNvPr id="3" name="Retângulo 2"/>
          <p:cNvSpPr/>
          <p:nvPr/>
        </p:nvSpPr>
        <p:spPr>
          <a:xfrm>
            <a:off x="1691680" y="1340768"/>
            <a:ext cx="1296144" cy="2880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 name="Retângulo 3"/>
          <p:cNvSpPr/>
          <p:nvPr/>
        </p:nvSpPr>
        <p:spPr>
          <a:xfrm>
            <a:off x="3491880" y="1340768"/>
            <a:ext cx="576064" cy="2880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Retângulo 4"/>
          <p:cNvSpPr/>
          <p:nvPr/>
        </p:nvSpPr>
        <p:spPr>
          <a:xfrm>
            <a:off x="4860032" y="1340768"/>
            <a:ext cx="1440160" cy="2880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Retângulo 5"/>
          <p:cNvSpPr/>
          <p:nvPr/>
        </p:nvSpPr>
        <p:spPr>
          <a:xfrm>
            <a:off x="7524328" y="1340768"/>
            <a:ext cx="1080120" cy="2880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Retângulo 6"/>
          <p:cNvSpPr/>
          <p:nvPr/>
        </p:nvSpPr>
        <p:spPr>
          <a:xfrm>
            <a:off x="1691680" y="1916832"/>
            <a:ext cx="1296144" cy="2880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tângulo 7"/>
          <p:cNvSpPr/>
          <p:nvPr/>
        </p:nvSpPr>
        <p:spPr>
          <a:xfrm>
            <a:off x="3491880" y="1916832"/>
            <a:ext cx="576064" cy="2880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Retângulo 8"/>
          <p:cNvSpPr/>
          <p:nvPr/>
        </p:nvSpPr>
        <p:spPr>
          <a:xfrm>
            <a:off x="4860032" y="1916832"/>
            <a:ext cx="1440160" cy="2880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Retângulo 9"/>
          <p:cNvSpPr/>
          <p:nvPr/>
        </p:nvSpPr>
        <p:spPr>
          <a:xfrm>
            <a:off x="7524328" y="1916832"/>
            <a:ext cx="1080120" cy="2880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Retângulo 10"/>
          <p:cNvSpPr/>
          <p:nvPr/>
        </p:nvSpPr>
        <p:spPr>
          <a:xfrm>
            <a:off x="1691680" y="2492896"/>
            <a:ext cx="1296144" cy="2880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Retângulo 11"/>
          <p:cNvSpPr/>
          <p:nvPr/>
        </p:nvSpPr>
        <p:spPr>
          <a:xfrm>
            <a:off x="3491880" y="2492896"/>
            <a:ext cx="576064" cy="2880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Retângulo 12"/>
          <p:cNvSpPr/>
          <p:nvPr/>
        </p:nvSpPr>
        <p:spPr>
          <a:xfrm>
            <a:off x="4860032" y="2492896"/>
            <a:ext cx="1440160" cy="2880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Retângulo 13"/>
          <p:cNvSpPr/>
          <p:nvPr/>
        </p:nvSpPr>
        <p:spPr>
          <a:xfrm>
            <a:off x="7524328" y="2492896"/>
            <a:ext cx="1080120" cy="2880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Retângulo 14"/>
          <p:cNvSpPr/>
          <p:nvPr/>
        </p:nvSpPr>
        <p:spPr>
          <a:xfrm>
            <a:off x="7524328" y="2996952"/>
            <a:ext cx="1080120" cy="2880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0"/>
            <a:ext cx="9144000" cy="5632311"/>
          </a:xfrm>
          <a:prstGeom prst="rect">
            <a:avLst/>
          </a:prstGeom>
        </p:spPr>
        <p:txBody>
          <a:bodyPr wrap="square">
            <a:spAutoFit/>
          </a:bodyPr>
          <a:lstStyle/>
          <a:p>
            <a:r>
              <a:rPr lang="pt-BR" u="sng" dirty="0"/>
              <a:t>Estimativa dos custos fixos operacionais mensais </a:t>
            </a:r>
            <a:r>
              <a:rPr lang="pt-BR" dirty="0"/>
              <a:t>- O que é e como fazer:</a:t>
            </a:r>
          </a:p>
          <a:p>
            <a:endParaRPr lang="pt-BR" dirty="0"/>
          </a:p>
          <a:p>
            <a:pPr algn="just"/>
            <a:r>
              <a:rPr lang="pt-BR" dirty="0"/>
              <a:t>    Os custos fixos são todos os gastos que não se alteram em função do volume de produção</a:t>
            </a:r>
          </a:p>
          <a:p>
            <a:pPr algn="just"/>
            <a:r>
              <a:rPr lang="pt-BR" dirty="0"/>
              <a:t>ou da quantidade vendida em um determinado período. Por exemplo, imagine que, em um determinado mês, uma empresa sofra uma queda em suas vendas. Ainda assim, pagará despesas com aluguel, energia, salários, etc. Esses valores são custos fixos porque são pagos, normalmente, independente do nível de faturamento do negócio.</a:t>
            </a:r>
          </a:p>
          <a:p>
            <a:pPr algn="just"/>
            <a:r>
              <a:rPr lang="pt-BR" dirty="0"/>
              <a:t>Liste todos os seus custos fixos e estime os valores mensais de cada um. Procure ajustar o quadro de acordo com os tipos de despesas do seu empreendimento.</a:t>
            </a:r>
          </a:p>
          <a:p>
            <a:pPr algn="just"/>
            <a:endParaRPr lang="pt-BR" dirty="0"/>
          </a:p>
          <a:p>
            <a:pPr algn="just"/>
            <a:endParaRPr lang="pt-BR" dirty="0"/>
          </a:p>
          <a:p>
            <a:r>
              <a:rPr lang="pt-BR" b="1" dirty="0">
                <a:solidFill>
                  <a:srgbClr val="FF0000"/>
                </a:solidFill>
              </a:rPr>
              <a:t>Fique de olho</a:t>
            </a:r>
          </a:p>
          <a:p>
            <a:endParaRPr lang="pt-BR" b="1" dirty="0">
              <a:solidFill>
                <a:srgbClr val="FF0000"/>
              </a:solidFill>
            </a:endParaRPr>
          </a:p>
          <a:p>
            <a:pPr algn="just"/>
            <a:r>
              <a:rPr lang="pt-BR" dirty="0"/>
              <a:t>    Ao levantar os custos fixos, seja cauteloso. Já diz o ditado que “o seguro morreu de velho”; por isso, trabalhe com alguma “margem de segurança” na hora de estimar estes gastos. Sem perder a qualidade, procure reduzir ao máximo os custos fixos. Adote práticas que contribuam para a diminuição do desperdício e do retrabalho. O pró-labore é a remuneração do dono pelo seu trabalho e deve ser considerado mensalmente como um custo. Lembre-se de que, caso você não disponha de outra fonte de renda, é pelo pró-labore que irá pagar seus compromissos pessoais. Não se esqueça de relacionar o valor da depreciação mensal das máquinas e equipamentos.</a:t>
            </a:r>
          </a:p>
        </p:txBody>
      </p:sp>
      <p:sp>
        <p:nvSpPr>
          <p:cNvPr id="3" name="Retângulo 2"/>
          <p:cNvSpPr/>
          <p:nvPr/>
        </p:nvSpPr>
        <p:spPr>
          <a:xfrm>
            <a:off x="0" y="2996952"/>
            <a:ext cx="9144000" cy="295232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0"/>
            <a:ext cx="9144000" cy="6463308"/>
          </a:xfrm>
          <a:prstGeom prst="rect">
            <a:avLst/>
          </a:prstGeom>
        </p:spPr>
        <p:txBody>
          <a:bodyPr wrap="square">
            <a:spAutoFit/>
          </a:bodyPr>
          <a:lstStyle/>
          <a:p>
            <a:r>
              <a:rPr lang="pt-BR" u="sng" dirty="0"/>
              <a:t>Estimativa de custos fixos operacionais mensais</a:t>
            </a:r>
          </a:p>
          <a:p>
            <a:endParaRPr lang="pt-BR" u="sng" dirty="0"/>
          </a:p>
          <a:p>
            <a:r>
              <a:rPr lang="pt-BR" b="1" dirty="0"/>
              <a:t>Descrição                                                                                                            $Custo Mensal                                                                          </a:t>
            </a:r>
          </a:p>
          <a:p>
            <a:endParaRPr lang="pt-BR" b="1" dirty="0"/>
          </a:p>
          <a:p>
            <a:pPr>
              <a:buFont typeface="Arial" pitchFamily="34" charset="0"/>
              <a:buChar char="•"/>
            </a:pPr>
            <a:r>
              <a:rPr lang="pt-BR" dirty="0"/>
              <a:t> Aluguel                                                                                                     _____________</a:t>
            </a:r>
          </a:p>
          <a:p>
            <a:pPr>
              <a:buFont typeface="Arial" pitchFamily="34" charset="0"/>
              <a:buChar char="•"/>
            </a:pPr>
            <a:r>
              <a:rPr lang="pt-BR" dirty="0"/>
              <a:t> Condomínio                                                                                               _____________</a:t>
            </a:r>
          </a:p>
          <a:p>
            <a:pPr>
              <a:buFont typeface="Arial" pitchFamily="34" charset="0"/>
              <a:buChar char="•"/>
            </a:pPr>
            <a:r>
              <a:rPr lang="pt-BR" dirty="0"/>
              <a:t> IPTU                                                                                                          _____________</a:t>
            </a:r>
          </a:p>
          <a:p>
            <a:pPr>
              <a:buFont typeface="Arial" pitchFamily="34" charset="0"/>
              <a:buChar char="•"/>
            </a:pPr>
            <a:r>
              <a:rPr lang="pt-BR" dirty="0"/>
              <a:t> Água                                                                                                        _____________ </a:t>
            </a:r>
          </a:p>
          <a:p>
            <a:pPr>
              <a:buFont typeface="Arial" pitchFamily="34" charset="0"/>
              <a:buChar char="•"/>
            </a:pPr>
            <a:r>
              <a:rPr lang="pt-BR" dirty="0"/>
              <a:t> Energia elétrica                                                                                         _____________</a:t>
            </a:r>
          </a:p>
          <a:p>
            <a:pPr>
              <a:buFont typeface="Arial" pitchFamily="34" charset="0"/>
              <a:buChar char="•"/>
            </a:pPr>
            <a:r>
              <a:rPr lang="pt-BR" dirty="0"/>
              <a:t> Telefone                                                                                                    _____________ </a:t>
            </a:r>
          </a:p>
          <a:p>
            <a:pPr>
              <a:buFont typeface="Arial" pitchFamily="34" charset="0"/>
              <a:buChar char="•"/>
            </a:pPr>
            <a:r>
              <a:rPr lang="pt-BR" dirty="0"/>
              <a:t> Contador                                                                                                   _____________</a:t>
            </a:r>
          </a:p>
          <a:p>
            <a:pPr>
              <a:buFont typeface="Arial" pitchFamily="34" charset="0"/>
              <a:buChar char="•"/>
            </a:pPr>
            <a:r>
              <a:rPr lang="pt-BR" dirty="0"/>
              <a:t> Pró-labore                                                                                                 _____________ </a:t>
            </a:r>
          </a:p>
          <a:p>
            <a:pPr>
              <a:buFont typeface="Arial" pitchFamily="34" charset="0"/>
              <a:buChar char="•"/>
            </a:pPr>
            <a:r>
              <a:rPr lang="pt-BR" dirty="0"/>
              <a:t> Manutenção dos equipamentos                                                                     _____________</a:t>
            </a:r>
          </a:p>
          <a:p>
            <a:pPr>
              <a:buFont typeface="Arial" pitchFamily="34" charset="0"/>
              <a:buChar char="•"/>
            </a:pPr>
            <a:r>
              <a:rPr lang="pt-BR" dirty="0"/>
              <a:t> Salários + encargos                                                                                    _____________</a:t>
            </a:r>
          </a:p>
          <a:p>
            <a:pPr>
              <a:buFont typeface="Arial" pitchFamily="34" charset="0"/>
              <a:buChar char="•"/>
            </a:pPr>
            <a:r>
              <a:rPr lang="pt-BR" dirty="0"/>
              <a:t> Material de limpeza                                                                                   _____________</a:t>
            </a:r>
          </a:p>
          <a:p>
            <a:pPr>
              <a:buFont typeface="Arial" pitchFamily="34" charset="0"/>
              <a:buChar char="•"/>
            </a:pPr>
            <a:r>
              <a:rPr lang="pt-BR" dirty="0"/>
              <a:t> Material de escritório                                                                                 _____________</a:t>
            </a:r>
          </a:p>
          <a:p>
            <a:pPr>
              <a:buFont typeface="Arial" pitchFamily="34" charset="0"/>
              <a:buChar char="•"/>
            </a:pPr>
            <a:r>
              <a:rPr lang="pt-BR" dirty="0"/>
              <a:t> Combustível                                                                                               _____________</a:t>
            </a:r>
          </a:p>
          <a:p>
            <a:pPr>
              <a:buFont typeface="Arial" pitchFamily="34" charset="0"/>
              <a:buChar char="•"/>
            </a:pPr>
            <a:r>
              <a:rPr lang="pt-BR" dirty="0"/>
              <a:t> Taxas diversas                                                                                           _____________</a:t>
            </a:r>
          </a:p>
          <a:p>
            <a:pPr>
              <a:buFont typeface="Arial" pitchFamily="34" charset="0"/>
              <a:buChar char="•"/>
            </a:pPr>
            <a:r>
              <a:rPr lang="pt-BR" dirty="0"/>
              <a:t> Serviços de terceiros                                                                                  _____________</a:t>
            </a:r>
          </a:p>
          <a:p>
            <a:pPr>
              <a:buFont typeface="Arial" pitchFamily="34" charset="0"/>
              <a:buChar char="•"/>
            </a:pPr>
            <a:r>
              <a:rPr lang="pt-BR" dirty="0"/>
              <a:t> Depreciação                                                                                             _____________</a:t>
            </a:r>
          </a:p>
          <a:p>
            <a:pPr>
              <a:buFont typeface="Arial" pitchFamily="34" charset="0"/>
              <a:buChar char="•"/>
            </a:pPr>
            <a:r>
              <a:rPr lang="pt-BR" dirty="0"/>
              <a:t> Outras despesas                                                                                        _____________</a:t>
            </a:r>
          </a:p>
          <a:p>
            <a:endParaRPr lang="pt-BR" dirty="0"/>
          </a:p>
          <a:p>
            <a:r>
              <a:rPr lang="pt-BR" dirty="0"/>
              <a:t>TOTAL                                                                                                 R$</a:t>
            </a:r>
          </a:p>
        </p:txBody>
      </p:sp>
      <p:sp>
        <p:nvSpPr>
          <p:cNvPr id="3" name="Retângulo 2"/>
          <p:cNvSpPr/>
          <p:nvPr/>
        </p:nvSpPr>
        <p:spPr>
          <a:xfrm>
            <a:off x="7164288" y="6023447"/>
            <a:ext cx="1728192"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0"/>
            <a:ext cx="9144000" cy="6740307"/>
          </a:xfrm>
          <a:prstGeom prst="rect">
            <a:avLst/>
          </a:prstGeom>
        </p:spPr>
        <p:txBody>
          <a:bodyPr wrap="square">
            <a:spAutoFit/>
          </a:bodyPr>
          <a:lstStyle/>
          <a:p>
            <a:r>
              <a:rPr lang="pt-BR" u="sng" dirty="0"/>
              <a:t>Demonstrativo de Resultados </a:t>
            </a:r>
            <a:r>
              <a:rPr lang="pt-BR" dirty="0"/>
              <a:t>- O que é e como fazer:</a:t>
            </a:r>
          </a:p>
          <a:p>
            <a:endParaRPr lang="pt-BR" dirty="0"/>
          </a:p>
          <a:p>
            <a:pPr algn="just"/>
            <a:r>
              <a:rPr lang="pt-BR" dirty="0"/>
              <a:t>     Após reunir as informações sobre as estimativas de faturamento e os custos totais (fixos e</a:t>
            </a:r>
          </a:p>
          <a:p>
            <a:pPr algn="just"/>
            <a:r>
              <a:rPr lang="pt-BR" dirty="0"/>
              <a:t>variáveis), é possível prever o resultado da empresa, verificando se ela possivelmente irá operar com lucro ou prejuízo.</a:t>
            </a:r>
          </a:p>
          <a:p>
            <a:endParaRPr lang="pt-BR" dirty="0"/>
          </a:p>
          <a:p>
            <a:pPr algn="ctr"/>
            <a:r>
              <a:rPr lang="pt-BR" u="sng" dirty="0"/>
              <a:t>Demonstrativo de Resultados do Exercício </a:t>
            </a:r>
            <a:r>
              <a:rPr lang="pt-BR" dirty="0"/>
              <a:t>- DRE</a:t>
            </a:r>
          </a:p>
          <a:p>
            <a:endParaRPr lang="pt-BR" b="1" dirty="0"/>
          </a:p>
          <a:p>
            <a:r>
              <a:rPr lang="pt-BR" b="1" dirty="0"/>
              <a:t>Descrição                                                                     (R$)                                               %</a:t>
            </a:r>
          </a:p>
          <a:p>
            <a:r>
              <a:rPr lang="pt-BR" b="1" dirty="0"/>
              <a:t>1</a:t>
            </a:r>
            <a:r>
              <a:rPr lang="pt-BR" dirty="0"/>
              <a:t>. Faturamento                                                   ___________                                     100       </a:t>
            </a:r>
          </a:p>
          <a:p>
            <a:endParaRPr lang="pt-BR" dirty="0"/>
          </a:p>
          <a:p>
            <a:r>
              <a:rPr lang="pt-BR" b="1" dirty="0"/>
              <a:t>2</a:t>
            </a:r>
            <a:r>
              <a:rPr lang="pt-BR" dirty="0"/>
              <a:t>. Custos Variáveis Totais (2.1+2.2.+2.3)               ___________                                   ____</a:t>
            </a:r>
          </a:p>
          <a:p>
            <a:r>
              <a:rPr lang="pt-BR" dirty="0"/>
              <a:t>2.1. </a:t>
            </a:r>
            <a:r>
              <a:rPr lang="pt-BR" b="1" dirty="0"/>
              <a:t>CMD</a:t>
            </a:r>
            <a:r>
              <a:rPr lang="pt-BR" dirty="0"/>
              <a:t> e/ou </a:t>
            </a:r>
            <a:r>
              <a:rPr lang="pt-BR" b="1" dirty="0"/>
              <a:t>CMV </a:t>
            </a:r>
            <a:r>
              <a:rPr lang="pt-BR" dirty="0"/>
              <a:t>ou</a:t>
            </a:r>
            <a:r>
              <a:rPr lang="pt-BR" b="1" dirty="0"/>
              <a:t> CSP                                  </a:t>
            </a:r>
            <a:r>
              <a:rPr lang="pt-BR" dirty="0"/>
              <a:t>___________</a:t>
            </a:r>
            <a:r>
              <a:rPr lang="pt-BR" b="1" dirty="0"/>
              <a:t>                                     </a:t>
            </a:r>
            <a:r>
              <a:rPr lang="pt-BR" dirty="0"/>
              <a:t>____</a:t>
            </a:r>
            <a:r>
              <a:rPr lang="pt-BR" b="1" dirty="0"/>
              <a:t>                 </a:t>
            </a:r>
          </a:p>
          <a:p>
            <a:r>
              <a:rPr lang="pt-BR" dirty="0"/>
              <a:t>2.2. Impostos sobre vendas                                   ___________                                   ____ </a:t>
            </a:r>
          </a:p>
          <a:p>
            <a:r>
              <a:rPr lang="pt-BR" dirty="0"/>
              <a:t>2.3. Gastos com vendas                                        ___________                                   ____</a:t>
            </a:r>
          </a:p>
          <a:p>
            <a:endParaRPr lang="pt-BR" dirty="0"/>
          </a:p>
          <a:p>
            <a:r>
              <a:rPr lang="pt-BR" b="1" dirty="0"/>
              <a:t>3</a:t>
            </a:r>
            <a:r>
              <a:rPr lang="pt-BR" dirty="0"/>
              <a:t>. Margem de Contribuição (</a:t>
            </a:r>
            <a:r>
              <a:rPr lang="pt-BR" b="1" dirty="0"/>
              <a:t>1</a:t>
            </a:r>
            <a:r>
              <a:rPr lang="pt-BR" dirty="0"/>
              <a:t> – </a:t>
            </a:r>
            <a:r>
              <a:rPr lang="pt-BR" b="1" dirty="0"/>
              <a:t>2</a:t>
            </a:r>
            <a:r>
              <a:rPr lang="pt-BR" dirty="0"/>
              <a:t>)                        ___________                                  ____                 </a:t>
            </a:r>
          </a:p>
          <a:p>
            <a:r>
              <a:rPr lang="pt-BR" b="1" dirty="0"/>
              <a:t>4</a:t>
            </a:r>
            <a:r>
              <a:rPr lang="pt-BR" dirty="0"/>
              <a:t>. Custo Fixos Totais                                             ___________                                   ____</a:t>
            </a:r>
          </a:p>
          <a:p>
            <a:endParaRPr lang="pt-BR" dirty="0"/>
          </a:p>
          <a:p>
            <a:r>
              <a:rPr lang="pt-BR" b="1" dirty="0"/>
              <a:t>5</a:t>
            </a:r>
            <a:r>
              <a:rPr lang="pt-BR" dirty="0"/>
              <a:t>. Resultado Líquido (</a:t>
            </a:r>
            <a:r>
              <a:rPr lang="pt-BR" b="1" dirty="0"/>
              <a:t>3</a:t>
            </a:r>
            <a:r>
              <a:rPr lang="pt-BR" dirty="0"/>
              <a:t> – </a:t>
            </a:r>
            <a:r>
              <a:rPr lang="pt-BR" b="1" dirty="0"/>
              <a:t>4</a:t>
            </a:r>
            <a:r>
              <a:rPr lang="pt-BR" dirty="0"/>
              <a:t>)                                   ___________                                   ____</a:t>
            </a:r>
          </a:p>
          <a:p>
            <a:endParaRPr lang="pt-BR" dirty="0"/>
          </a:p>
          <a:p>
            <a:endParaRPr lang="pt-BR" dirty="0"/>
          </a:p>
          <a:p>
            <a:r>
              <a:rPr lang="pt-BR" b="1" dirty="0">
                <a:solidFill>
                  <a:srgbClr val="FF0000"/>
                </a:solidFill>
              </a:rPr>
              <a:t>Fique de olho</a:t>
            </a:r>
          </a:p>
          <a:p>
            <a:r>
              <a:rPr lang="pt-BR" dirty="0"/>
              <a:t>Utilize as informações do Demonstrativo de Resultados para calcular o caixa mínimo necessário.</a:t>
            </a:r>
          </a:p>
        </p:txBody>
      </p:sp>
      <p:sp>
        <p:nvSpPr>
          <p:cNvPr id="3" name="Retângulo 2"/>
          <p:cNvSpPr/>
          <p:nvPr/>
        </p:nvSpPr>
        <p:spPr>
          <a:xfrm>
            <a:off x="0" y="6021288"/>
            <a:ext cx="9144000" cy="64807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0"/>
            <a:ext cx="9144000" cy="7294305"/>
          </a:xfrm>
          <a:prstGeom prst="rect">
            <a:avLst/>
          </a:prstGeom>
        </p:spPr>
        <p:txBody>
          <a:bodyPr wrap="square">
            <a:spAutoFit/>
          </a:bodyPr>
          <a:lstStyle/>
          <a:p>
            <a:r>
              <a:rPr lang="pt-BR" u="sng" dirty="0"/>
              <a:t>Indicadores de viabilidade </a:t>
            </a:r>
            <a:r>
              <a:rPr lang="pt-BR" dirty="0"/>
              <a:t>– O que é e para que serve:</a:t>
            </a:r>
          </a:p>
          <a:p>
            <a:r>
              <a:rPr lang="pt-BR" dirty="0"/>
              <a:t> </a:t>
            </a:r>
          </a:p>
          <a:p>
            <a:r>
              <a:rPr lang="pt-BR" b="1" dirty="0"/>
              <a:t>Ponto de Equilíbrio</a:t>
            </a:r>
          </a:p>
          <a:p>
            <a:endParaRPr lang="pt-BR" dirty="0"/>
          </a:p>
          <a:p>
            <a:pPr algn="just"/>
            <a:r>
              <a:rPr lang="pt-BR" dirty="0"/>
              <a:t>     O ponto de equilíbrio representa o quanto sua empresa precisa faturar para pagar todos os</a:t>
            </a:r>
          </a:p>
          <a:p>
            <a:pPr algn="just"/>
            <a:r>
              <a:rPr lang="pt-BR" dirty="0"/>
              <a:t>seus custos em um determinado período. Utilizando as fórmulas a seguir, você pode calcular</a:t>
            </a:r>
          </a:p>
          <a:p>
            <a:pPr algn="just"/>
            <a:r>
              <a:rPr lang="pt-BR" dirty="0"/>
              <a:t>o ponto de equilíbrio em faturamento.</a:t>
            </a:r>
          </a:p>
          <a:p>
            <a:pPr algn="just"/>
            <a:endParaRPr lang="pt-BR" dirty="0"/>
          </a:p>
          <a:p>
            <a:r>
              <a:rPr lang="pt-BR" b="1" dirty="0"/>
              <a:t>PE</a:t>
            </a:r>
            <a:r>
              <a:rPr lang="pt-BR" dirty="0"/>
              <a:t>  =    </a:t>
            </a:r>
            <a:r>
              <a:rPr lang="pt-BR" u="sng" dirty="0"/>
              <a:t>Custo Fixo Total  </a:t>
            </a:r>
            <a:r>
              <a:rPr lang="pt-BR" dirty="0"/>
              <a:t>           Margem de Contribuição   =  Receita – Custos Variáveis</a:t>
            </a:r>
            <a:r>
              <a:rPr lang="pt-BR" u="sng" dirty="0"/>
              <a:t>        </a:t>
            </a:r>
          </a:p>
          <a:p>
            <a:r>
              <a:rPr lang="pt-BR" dirty="0"/>
              <a:t>      Índice da Margem de Contribuição                                                                 </a:t>
            </a:r>
          </a:p>
          <a:p>
            <a:endParaRPr lang="pt-BR" dirty="0"/>
          </a:p>
          <a:p>
            <a:r>
              <a:rPr lang="pt-BR" dirty="0"/>
              <a:t>                                           Índice da Margem de Contribuição   =   </a:t>
            </a:r>
            <a:r>
              <a:rPr lang="pt-BR" u="sng" dirty="0"/>
              <a:t>Margem de Contribuição</a:t>
            </a:r>
          </a:p>
          <a:p>
            <a:r>
              <a:rPr lang="pt-BR" dirty="0"/>
              <a:t>                                                                                                              Receita Total</a:t>
            </a:r>
          </a:p>
          <a:p>
            <a:r>
              <a:rPr lang="pt-BR" dirty="0"/>
              <a:t>                                                   </a:t>
            </a:r>
          </a:p>
          <a:p>
            <a:r>
              <a:rPr lang="pt-BR" dirty="0"/>
              <a:t>O valor da margem de contribuição, do custo fixo e da receita total são encontrados no DRE.</a:t>
            </a:r>
          </a:p>
          <a:p>
            <a:endParaRPr lang="pt-BR" dirty="0"/>
          </a:p>
          <a:p>
            <a:r>
              <a:rPr lang="pt-BR" dirty="0"/>
              <a:t>Exemplo (valores anuais):</a:t>
            </a:r>
          </a:p>
          <a:p>
            <a:pPr>
              <a:buFont typeface="Arial" pitchFamily="34" charset="0"/>
              <a:buChar char="•"/>
            </a:pPr>
            <a:r>
              <a:rPr lang="pt-BR" dirty="0"/>
              <a:t> Receita Total: R$ 100.000,00 </a:t>
            </a:r>
          </a:p>
          <a:p>
            <a:pPr>
              <a:buFont typeface="Arial" pitchFamily="34" charset="0"/>
              <a:buChar char="•"/>
            </a:pPr>
            <a:r>
              <a:rPr lang="pt-BR" dirty="0"/>
              <a:t> Custo Variável Total: R$ 70.000,00</a:t>
            </a:r>
          </a:p>
          <a:p>
            <a:pPr>
              <a:buFont typeface="Arial" pitchFamily="34" charset="0"/>
              <a:buChar char="•"/>
            </a:pPr>
            <a:r>
              <a:rPr lang="pt-BR" dirty="0"/>
              <a:t> Custo Fixo Total: R$ 19.500,00</a:t>
            </a:r>
          </a:p>
          <a:p>
            <a:pPr>
              <a:buFont typeface="Arial" pitchFamily="34" charset="0"/>
              <a:buChar char="•"/>
            </a:pPr>
            <a:r>
              <a:rPr lang="pt-BR" dirty="0"/>
              <a:t> Índice da Margem de Contribuição = R$ 100.000,00 – R$ 70.000,00 = </a:t>
            </a:r>
            <a:r>
              <a:rPr lang="pt-BR" u="sng" dirty="0"/>
              <a:t>R$  30.000,00  </a:t>
            </a:r>
            <a:r>
              <a:rPr lang="pt-BR" dirty="0"/>
              <a:t>= 0,30</a:t>
            </a:r>
          </a:p>
          <a:p>
            <a:r>
              <a:rPr lang="pt-BR" dirty="0"/>
              <a:t>                                                                                                           R$ 100.000,00     </a:t>
            </a:r>
          </a:p>
          <a:p>
            <a:r>
              <a:rPr lang="pt-BR" dirty="0"/>
              <a:t>                                                                               </a:t>
            </a:r>
          </a:p>
          <a:p>
            <a:pPr>
              <a:buFont typeface="Arial" pitchFamily="34" charset="0"/>
              <a:buChar char="•"/>
            </a:pPr>
            <a:r>
              <a:rPr lang="pt-BR" b="1" dirty="0"/>
              <a:t> PE</a:t>
            </a:r>
            <a:r>
              <a:rPr lang="pt-BR" dirty="0"/>
              <a:t>   =   </a:t>
            </a:r>
            <a:r>
              <a:rPr lang="pt-BR" u="sng" dirty="0"/>
              <a:t>R$ 19.500,00 </a:t>
            </a:r>
            <a:r>
              <a:rPr lang="pt-BR" dirty="0"/>
              <a:t>   =   </a:t>
            </a:r>
            <a:r>
              <a:rPr lang="pt-BR" b="1" dirty="0">
                <a:solidFill>
                  <a:srgbClr val="0070C0"/>
                </a:solidFill>
              </a:rPr>
              <a:t>R$ 65.000,00</a:t>
            </a:r>
          </a:p>
          <a:p>
            <a:r>
              <a:rPr lang="pt-BR" dirty="0"/>
              <a:t>                    0,30</a:t>
            </a:r>
          </a:p>
          <a:p>
            <a:r>
              <a:rPr lang="pt-BR" dirty="0"/>
              <a:t>         </a:t>
            </a:r>
          </a:p>
        </p:txBody>
      </p:sp>
      <p:sp>
        <p:nvSpPr>
          <p:cNvPr id="3" name="Retângulo 2"/>
          <p:cNvSpPr/>
          <p:nvPr/>
        </p:nvSpPr>
        <p:spPr>
          <a:xfrm>
            <a:off x="2987824" y="2132856"/>
            <a:ext cx="5328592"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 name="Retângulo 3"/>
          <p:cNvSpPr/>
          <p:nvPr/>
        </p:nvSpPr>
        <p:spPr>
          <a:xfrm>
            <a:off x="2699792" y="2996952"/>
            <a:ext cx="6264696" cy="576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335846"/>
            <a:ext cx="9144000" cy="3693319"/>
          </a:xfrm>
          <a:prstGeom prst="rect">
            <a:avLst/>
          </a:prstGeom>
        </p:spPr>
        <p:txBody>
          <a:bodyPr wrap="square">
            <a:spAutoFit/>
          </a:bodyPr>
          <a:lstStyle/>
          <a:p>
            <a:pPr algn="just"/>
            <a:r>
              <a:rPr lang="pt-BR" dirty="0"/>
              <a:t>      Isto quer dizer que, no período considerado, quando a empresa realizar receita total de</a:t>
            </a:r>
          </a:p>
          <a:p>
            <a:pPr algn="just"/>
            <a:r>
              <a:rPr lang="pt-BR" dirty="0"/>
              <a:t>R$ 65.000,00, atingirá o “ponto de equilíbrio” e estará cobrindo os seus custos totais (custos</a:t>
            </a:r>
          </a:p>
          <a:p>
            <a:pPr algn="just"/>
            <a:r>
              <a:rPr lang="pt-BR" dirty="0"/>
              <a:t>fixos + custos variáveis). Em outras palavras, com receita total abaixo de R$ 65.000,00, a  empresa estará operando com prejuízo; com receita total maior que R$ 65.000,00, a empresa</a:t>
            </a:r>
          </a:p>
          <a:p>
            <a:pPr algn="just"/>
            <a:r>
              <a:rPr lang="pt-BR" dirty="0"/>
              <a:t>estará operando com lucro.</a:t>
            </a:r>
          </a:p>
          <a:p>
            <a:pPr algn="just"/>
            <a:endParaRPr lang="pt-BR" dirty="0"/>
          </a:p>
          <a:p>
            <a:endParaRPr lang="pt-BR" dirty="0"/>
          </a:p>
          <a:p>
            <a:r>
              <a:rPr lang="pt-BR" b="1" dirty="0">
                <a:solidFill>
                  <a:srgbClr val="FF0000"/>
                </a:solidFill>
              </a:rPr>
              <a:t>Fique de olho</a:t>
            </a:r>
          </a:p>
          <a:p>
            <a:endParaRPr lang="pt-BR" dirty="0"/>
          </a:p>
          <a:p>
            <a:pPr algn="just"/>
            <a:r>
              <a:rPr lang="pt-BR" dirty="0"/>
              <a:t>    O ponto de equilíbrio também pode ser calculado em unidades vendidas. Entretanto, para</a:t>
            </a:r>
          </a:p>
          <a:p>
            <a:pPr algn="just"/>
            <a:r>
              <a:rPr lang="pt-BR" dirty="0"/>
              <a:t>as empresas que trabalham com uma grande variedade de produtos ou serviços, é  recomendável calcular o ponto de equilíbrio em faturamento. Concentre seus esforços para que o empreendimento ultrapasse o ponto de equilíbrio, pois, somente assim, você irá obter lucro.</a:t>
            </a:r>
          </a:p>
        </p:txBody>
      </p:sp>
      <p:sp>
        <p:nvSpPr>
          <p:cNvPr id="3" name="Retângulo 2"/>
          <p:cNvSpPr/>
          <p:nvPr/>
        </p:nvSpPr>
        <p:spPr>
          <a:xfrm>
            <a:off x="0" y="2204864"/>
            <a:ext cx="9144000" cy="201622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18256" y="260648"/>
            <a:ext cx="9144000" cy="5909310"/>
          </a:xfrm>
          <a:prstGeom prst="rect">
            <a:avLst/>
          </a:prstGeom>
        </p:spPr>
        <p:txBody>
          <a:bodyPr wrap="square">
            <a:spAutoFit/>
          </a:bodyPr>
          <a:lstStyle/>
          <a:p>
            <a:r>
              <a:rPr lang="pt-BR" b="1" dirty="0"/>
              <a:t>Lucratividade</a:t>
            </a:r>
            <a:r>
              <a:rPr lang="pt-BR" dirty="0"/>
              <a:t> - O que é e para que serve:</a:t>
            </a:r>
          </a:p>
          <a:p>
            <a:endParaRPr lang="pt-BR" dirty="0"/>
          </a:p>
          <a:p>
            <a:pPr algn="just"/>
            <a:r>
              <a:rPr lang="pt-BR" dirty="0"/>
              <a:t>    É um indicador que mede o lucro líquido em relação às vendas. É um dos principais indicadores econômicos, pois está relacionado à competitividade. Se sua empresa possui uma boa lucratividade, ela apresentará maior capacidade de competir, isto porque poderá investir mais em divulgação, na diversificação dos produtos e serviços, na aquisição de novos equipamentos, etc.</a:t>
            </a:r>
          </a:p>
          <a:p>
            <a:pPr algn="just"/>
            <a:endParaRPr lang="pt-BR" dirty="0"/>
          </a:p>
          <a:p>
            <a:r>
              <a:rPr lang="pt-BR" dirty="0"/>
              <a:t>Lucratividade   =   </a:t>
            </a:r>
            <a:r>
              <a:rPr lang="pt-BR" u="sng" dirty="0"/>
              <a:t>Lucro Líquido</a:t>
            </a:r>
            <a:r>
              <a:rPr lang="pt-BR" dirty="0"/>
              <a:t>  x  100</a:t>
            </a:r>
          </a:p>
          <a:p>
            <a:r>
              <a:rPr lang="pt-BR" dirty="0"/>
              <a:t>                             Receita Total</a:t>
            </a:r>
          </a:p>
          <a:p>
            <a:endParaRPr lang="pt-BR" dirty="0"/>
          </a:p>
          <a:p>
            <a:r>
              <a:rPr lang="pt-BR" dirty="0"/>
              <a:t>Exemplo:</a:t>
            </a:r>
          </a:p>
          <a:p>
            <a:r>
              <a:rPr lang="pt-BR" dirty="0"/>
              <a:t>Receita Total: R$ 100.000,00/ano</a:t>
            </a:r>
          </a:p>
          <a:p>
            <a:r>
              <a:rPr lang="pt-BR" dirty="0"/>
              <a:t>Lucro Líquido: R$ 8.000,00/ano</a:t>
            </a:r>
          </a:p>
          <a:p>
            <a:endParaRPr lang="pt-BR" dirty="0"/>
          </a:p>
          <a:p>
            <a:r>
              <a:rPr lang="pt-BR" dirty="0"/>
              <a:t>Lucratividade   =  </a:t>
            </a:r>
            <a:r>
              <a:rPr lang="pt-BR" u="sng" dirty="0"/>
              <a:t>   R$ 8.000,00</a:t>
            </a:r>
            <a:r>
              <a:rPr lang="pt-BR" dirty="0"/>
              <a:t>    x  100   =   </a:t>
            </a:r>
            <a:r>
              <a:rPr lang="pt-BR" b="1" dirty="0"/>
              <a:t>8%</a:t>
            </a:r>
          </a:p>
          <a:p>
            <a:r>
              <a:rPr lang="pt-BR" dirty="0"/>
              <a:t>                             R$ 100.000,00</a:t>
            </a:r>
          </a:p>
          <a:p>
            <a:endParaRPr lang="pt-BR" dirty="0"/>
          </a:p>
          <a:p>
            <a:r>
              <a:rPr lang="pt-BR" dirty="0"/>
              <a:t>     Isto quer dizer que sob os R$ 100.000,00 de receita total “sobram” R$ 8.000,00 na forma de</a:t>
            </a:r>
          </a:p>
          <a:p>
            <a:r>
              <a:rPr lang="pt-BR" dirty="0"/>
              <a:t>lucro, depois de pagas todas as despesas e impostos, o que indica uma lucratividade de 8% ao ano.</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188640"/>
            <a:ext cx="9144000" cy="5078313"/>
          </a:xfrm>
          <a:prstGeom prst="rect">
            <a:avLst/>
          </a:prstGeom>
        </p:spPr>
        <p:txBody>
          <a:bodyPr wrap="square">
            <a:spAutoFit/>
          </a:bodyPr>
          <a:lstStyle/>
          <a:p>
            <a:r>
              <a:rPr lang="pt-BR" b="1" dirty="0"/>
              <a:t>Rentabilidade</a:t>
            </a:r>
            <a:r>
              <a:rPr lang="pt-BR" dirty="0"/>
              <a:t> - O que é e para que serve:</a:t>
            </a:r>
          </a:p>
          <a:p>
            <a:endParaRPr lang="pt-BR" dirty="0"/>
          </a:p>
          <a:p>
            <a:pPr algn="just"/>
            <a:r>
              <a:rPr lang="pt-BR" dirty="0"/>
              <a:t>   É um indicador de atratividade dos negócios, pois mede o retorno do capital investido aos sócios. É obtido sob a forma de percentual por unidade de tempo (mês ou ano). É calculada por</a:t>
            </a:r>
          </a:p>
          <a:p>
            <a:pPr algn="just"/>
            <a:r>
              <a:rPr lang="pt-BR" dirty="0"/>
              <a:t>meio da divisão do lucro líquido pelo investimento total. A rentabilidade deve ser comparada</a:t>
            </a:r>
          </a:p>
          <a:p>
            <a:pPr algn="just"/>
            <a:r>
              <a:rPr lang="pt-BR" dirty="0"/>
              <a:t>com índices praticados no mercado financeiro.</a:t>
            </a:r>
          </a:p>
          <a:p>
            <a:r>
              <a:rPr lang="pt-BR" dirty="0"/>
              <a:t>Rentabilidade  =  </a:t>
            </a:r>
            <a:r>
              <a:rPr lang="pt-BR" u="sng" dirty="0"/>
              <a:t>Lucro Líquido</a:t>
            </a:r>
            <a:r>
              <a:rPr lang="pt-BR" dirty="0"/>
              <a:t>  x  100</a:t>
            </a:r>
          </a:p>
          <a:p>
            <a:r>
              <a:rPr lang="pt-BR" dirty="0"/>
              <a:t>                          Investimento Total</a:t>
            </a:r>
          </a:p>
          <a:p>
            <a:endParaRPr lang="pt-BR" dirty="0"/>
          </a:p>
          <a:p>
            <a:r>
              <a:rPr lang="pt-BR" dirty="0"/>
              <a:t>Exemplo:</a:t>
            </a:r>
          </a:p>
          <a:p>
            <a:r>
              <a:rPr lang="pt-BR" dirty="0"/>
              <a:t>Lucro Líquido: R$ 8.000,00/ano</a:t>
            </a:r>
          </a:p>
          <a:p>
            <a:r>
              <a:rPr lang="pt-BR" dirty="0"/>
              <a:t>Investimento Total: R$ 32.000,00</a:t>
            </a:r>
          </a:p>
          <a:p>
            <a:endParaRPr lang="pt-BR" dirty="0"/>
          </a:p>
          <a:p>
            <a:r>
              <a:rPr lang="pt-BR" dirty="0"/>
              <a:t>Rentabilidade  =  </a:t>
            </a:r>
            <a:r>
              <a:rPr lang="pt-BR" u="sng" dirty="0"/>
              <a:t>   R$ 8.000,00</a:t>
            </a:r>
            <a:r>
              <a:rPr lang="pt-BR" dirty="0"/>
              <a:t>  x  100 = </a:t>
            </a:r>
            <a:r>
              <a:rPr lang="pt-BR" b="1" dirty="0"/>
              <a:t>25%</a:t>
            </a:r>
            <a:r>
              <a:rPr lang="pt-BR" dirty="0"/>
              <a:t> ao ano</a:t>
            </a:r>
          </a:p>
          <a:p>
            <a:r>
              <a:rPr lang="pt-BR" dirty="0"/>
              <a:t>                            R$ 32.000,00</a:t>
            </a:r>
          </a:p>
          <a:p>
            <a:endParaRPr lang="pt-BR" dirty="0"/>
          </a:p>
          <a:p>
            <a:r>
              <a:rPr lang="pt-BR" dirty="0"/>
              <a:t>Isto significa que, a cada ano, o empresário recupera 25% do valor investido através dos lucros obtidos no negócio.</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335846"/>
            <a:ext cx="9144000" cy="4247317"/>
          </a:xfrm>
          <a:prstGeom prst="rect">
            <a:avLst/>
          </a:prstGeom>
        </p:spPr>
        <p:txBody>
          <a:bodyPr wrap="square">
            <a:spAutoFit/>
          </a:bodyPr>
          <a:lstStyle/>
          <a:p>
            <a:r>
              <a:rPr lang="pt-BR" b="1" dirty="0"/>
              <a:t>Prazo de Retorno do Investimento </a:t>
            </a:r>
            <a:r>
              <a:rPr lang="pt-BR" dirty="0"/>
              <a:t>- O que é e para que serve:</a:t>
            </a:r>
          </a:p>
          <a:p>
            <a:endParaRPr lang="pt-BR" dirty="0"/>
          </a:p>
          <a:p>
            <a:pPr algn="just"/>
            <a:r>
              <a:rPr lang="pt-BR" dirty="0"/>
              <a:t>Assim como a rentabilidade, também é um indicador de atratividade. Indica o tempo necessário</a:t>
            </a:r>
          </a:p>
          <a:p>
            <a:pPr algn="just"/>
            <a:r>
              <a:rPr lang="pt-BR" dirty="0"/>
              <a:t>para que o empreendedor recupere o que investiu.</a:t>
            </a:r>
          </a:p>
          <a:p>
            <a:endParaRPr lang="pt-BR" dirty="0"/>
          </a:p>
          <a:p>
            <a:r>
              <a:rPr lang="pt-BR" dirty="0"/>
              <a:t>Prazo de Retorno do Investimento  =  </a:t>
            </a:r>
            <a:r>
              <a:rPr lang="pt-BR" u="sng" dirty="0"/>
              <a:t>Investimento Total            </a:t>
            </a:r>
          </a:p>
          <a:p>
            <a:r>
              <a:rPr lang="pt-BR" dirty="0"/>
              <a:t>                                                         Lucro Líquido</a:t>
            </a:r>
          </a:p>
          <a:p>
            <a:r>
              <a:rPr lang="pt-BR" dirty="0"/>
              <a:t>Exemplo:</a:t>
            </a:r>
          </a:p>
          <a:p>
            <a:r>
              <a:rPr lang="pt-BR" dirty="0"/>
              <a:t>Lucro Líquido: R$ 8.000,00/ano</a:t>
            </a:r>
          </a:p>
          <a:p>
            <a:r>
              <a:rPr lang="pt-BR" dirty="0"/>
              <a:t>Investimento Total: R$ 32.000,00</a:t>
            </a:r>
          </a:p>
          <a:p>
            <a:r>
              <a:rPr lang="pt-BR" dirty="0"/>
              <a:t>Prazo de Retorno do Investimento  =  </a:t>
            </a:r>
            <a:r>
              <a:rPr lang="pt-BR" u="sng" dirty="0"/>
              <a:t>R$ 32.000,00 </a:t>
            </a:r>
            <a:r>
              <a:rPr lang="pt-BR" dirty="0"/>
              <a:t>  =  </a:t>
            </a:r>
            <a:r>
              <a:rPr lang="pt-BR" b="1" dirty="0"/>
              <a:t>4 anos</a:t>
            </a:r>
          </a:p>
          <a:p>
            <a:r>
              <a:rPr lang="pt-BR" dirty="0"/>
              <a:t>                                                        R$ 8.000,00</a:t>
            </a:r>
          </a:p>
          <a:p>
            <a:endParaRPr lang="pt-BR" dirty="0"/>
          </a:p>
          <a:p>
            <a:pPr algn="just"/>
            <a:r>
              <a:rPr lang="pt-BR" dirty="0"/>
              <a:t>Isto significa que, 4 anos após o início das atividades da empresa, o empreendedor terá recuperado, sob a forma de lucro, tudo o que investiu com a montagem.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620688"/>
            <a:ext cx="9144000" cy="4524315"/>
          </a:xfrm>
          <a:prstGeom prst="rect">
            <a:avLst/>
          </a:prstGeom>
        </p:spPr>
        <p:txBody>
          <a:bodyPr wrap="square">
            <a:spAutoFit/>
          </a:bodyPr>
          <a:lstStyle/>
          <a:p>
            <a:r>
              <a:rPr lang="pt-BR" u="sng" dirty="0"/>
              <a:t>Resumo dos principais pontos do Plano de Negócio</a:t>
            </a:r>
          </a:p>
          <a:p>
            <a:endParaRPr lang="pt-BR" dirty="0"/>
          </a:p>
          <a:p>
            <a:r>
              <a:rPr lang="pt-BR" dirty="0"/>
              <a:t>O que é e como fazer:</a:t>
            </a:r>
          </a:p>
          <a:p>
            <a:endParaRPr lang="pt-BR" dirty="0"/>
          </a:p>
          <a:p>
            <a:pPr algn="just"/>
            <a:r>
              <a:rPr lang="pt-BR" dirty="0"/>
              <a:t>   Ao descrever o plano, faça um breve relato com suas principais características. Procure</a:t>
            </a:r>
          </a:p>
          <a:p>
            <a:pPr algn="just"/>
            <a:r>
              <a:rPr lang="pt-BR" dirty="0"/>
              <a:t>mencionar:</a:t>
            </a:r>
          </a:p>
          <a:p>
            <a:endParaRPr lang="pt-BR" dirty="0"/>
          </a:p>
          <a:p>
            <a:pPr>
              <a:buFont typeface="Arial" pitchFamily="34" charset="0"/>
              <a:buChar char="•"/>
            </a:pPr>
            <a:r>
              <a:rPr lang="pt-BR" dirty="0"/>
              <a:t> O que é o negócio;</a:t>
            </a:r>
          </a:p>
          <a:p>
            <a:pPr>
              <a:buFont typeface="Arial" pitchFamily="34" charset="0"/>
              <a:buChar char="•"/>
            </a:pPr>
            <a:r>
              <a:rPr lang="pt-BR" dirty="0"/>
              <a:t> Quais os principais produtos e/ou serviços;</a:t>
            </a:r>
          </a:p>
          <a:p>
            <a:pPr>
              <a:buFont typeface="Arial" pitchFamily="34" charset="0"/>
              <a:buChar char="•"/>
            </a:pPr>
            <a:r>
              <a:rPr lang="pt-BR" dirty="0"/>
              <a:t> Quem serão seus principais clientes;</a:t>
            </a:r>
          </a:p>
          <a:p>
            <a:pPr>
              <a:buFont typeface="Arial" pitchFamily="34" charset="0"/>
              <a:buChar char="•"/>
            </a:pPr>
            <a:r>
              <a:rPr lang="pt-BR" dirty="0"/>
              <a:t> Onde será localizada a empresa;</a:t>
            </a:r>
          </a:p>
          <a:p>
            <a:pPr>
              <a:buFont typeface="Arial" pitchFamily="34" charset="0"/>
              <a:buChar char="•"/>
            </a:pPr>
            <a:r>
              <a:rPr lang="pt-BR" dirty="0"/>
              <a:t> Montante de capital a ser investido;</a:t>
            </a:r>
          </a:p>
          <a:p>
            <a:pPr>
              <a:buFont typeface="Arial" pitchFamily="34" charset="0"/>
              <a:buChar char="•"/>
            </a:pPr>
            <a:r>
              <a:rPr lang="pt-BR" dirty="0"/>
              <a:t> Qual será o faturamento mensal;</a:t>
            </a:r>
          </a:p>
          <a:p>
            <a:pPr>
              <a:buFont typeface="Arial" pitchFamily="34" charset="0"/>
              <a:buChar char="•"/>
            </a:pPr>
            <a:r>
              <a:rPr lang="pt-BR" dirty="0"/>
              <a:t> Que lucro espera obter do negócio;</a:t>
            </a:r>
          </a:p>
          <a:p>
            <a:pPr>
              <a:buFont typeface="Arial" pitchFamily="34" charset="0"/>
              <a:buChar char="•"/>
            </a:pPr>
            <a:r>
              <a:rPr lang="pt-BR" dirty="0"/>
              <a:t> Em quanto tempo espera que o capital investido </a:t>
            </a:r>
          </a:p>
          <a:p>
            <a:r>
              <a:rPr lang="pt-BR" dirty="0"/>
              <a:t>retorne.</a:t>
            </a:r>
          </a:p>
        </p:txBody>
      </p:sp>
      <p:pic>
        <p:nvPicPr>
          <p:cNvPr id="5122" name="Picture 2"/>
          <p:cNvPicPr>
            <a:picLocks noChangeAspect="1" noChangeArrowheads="1"/>
          </p:cNvPicPr>
          <p:nvPr/>
        </p:nvPicPr>
        <p:blipFill>
          <a:blip r:embed="rId2" cstate="print"/>
          <a:srcRect/>
          <a:stretch>
            <a:fillRect/>
          </a:stretch>
        </p:blipFill>
        <p:spPr bwMode="auto">
          <a:xfrm>
            <a:off x="4932040" y="2420888"/>
            <a:ext cx="3969643" cy="3861048"/>
          </a:xfrm>
          <a:prstGeom prst="rect">
            <a:avLst/>
          </a:prstGeom>
          <a:noFill/>
          <a:ln w="9525">
            <a:noFill/>
            <a:miter lim="800000"/>
            <a:headEnd/>
            <a:tailEnd/>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332656"/>
            <a:ext cx="9144000" cy="5355312"/>
          </a:xfrm>
          <a:prstGeom prst="rect">
            <a:avLst/>
          </a:prstGeom>
        </p:spPr>
        <p:txBody>
          <a:bodyPr wrap="square">
            <a:spAutoFit/>
          </a:bodyPr>
          <a:lstStyle/>
          <a:p>
            <a:r>
              <a:rPr lang="pt-BR" u="sng" dirty="0"/>
              <a:t>Construção de Cenários </a:t>
            </a:r>
            <a:r>
              <a:rPr lang="pt-BR" dirty="0"/>
              <a:t>- O que é e como fazer:</a:t>
            </a:r>
          </a:p>
          <a:p>
            <a:endParaRPr lang="pt-BR" dirty="0"/>
          </a:p>
          <a:p>
            <a:pPr algn="just"/>
            <a:r>
              <a:rPr lang="pt-BR" dirty="0"/>
              <a:t>    Após a finalização do seu plano de negócio, simule valores e situações diversas para a empresa. Prepare cenários onde o negócio obtenha resultados pessimistas (queda nas vendas e/ou aumento dos custos) ou otimistas (crescimento do faturamento e/ou diminuição das despesas). A partir daí, pense em ações para evitar e prevenir-se frente às adversidades ou  então para potencializar situações favoráveis. Faça quantas simulações julgar necessário e tenha sempre alternativas (plano B).</a:t>
            </a:r>
          </a:p>
          <a:p>
            <a:endParaRPr lang="pt-BR" dirty="0"/>
          </a:p>
          <a:p>
            <a:r>
              <a:rPr lang="pt-BR" b="1" dirty="0">
                <a:solidFill>
                  <a:srgbClr val="FF0000"/>
                </a:solidFill>
              </a:rPr>
              <a:t>Fique de olho</a:t>
            </a:r>
          </a:p>
          <a:p>
            <a:endParaRPr lang="pt-BR" dirty="0"/>
          </a:p>
          <a:p>
            <a:r>
              <a:rPr lang="pt-BR" dirty="0"/>
              <a:t>Na construção de cenários é fundamental considerar algumas possibilidades:</a:t>
            </a:r>
          </a:p>
          <a:p>
            <a:pPr>
              <a:buFont typeface="Arial" pitchFamily="34" charset="0"/>
              <a:buChar char="•"/>
            </a:pPr>
            <a:r>
              <a:rPr lang="pt-BR" dirty="0"/>
              <a:t> Nos primeiros meses, as vendas serem menores que o previsto;</a:t>
            </a:r>
          </a:p>
          <a:p>
            <a:pPr>
              <a:buFont typeface="Arial" pitchFamily="34" charset="0"/>
              <a:buChar char="•"/>
            </a:pPr>
            <a:r>
              <a:rPr lang="pt-BR" dirty="0"/>
              <a:t> O início das atividades ser um pouco mais demorado que o programado;</a:t>
            </a:r>
          </a:p>
          <a:p>
            <a:pPr>
              <a:buFont typeface="Arial" pitchFamily="34" charset="0"/>
              <a:buChar char="•"/>
            </a:pPr>
            <a:r>
              <a:rPr lang="pt-BR" dirty="0"/>
              <a:t> Estratégias de </a:t>
            </a:r>
            <a:r>
              <a:rPr lang="pt-BR" i="1" dirty="0"/>
              <a:t>marketing podem não surtir os efeitos esperados no curto prazo;</a:t>
            </a:r>
          </a:p>
          <a:p>
            <a:pPr>
              <a:buFont typeface="Arial" pitchFamily="34" charset="0"/>
              <a:buChar char="•"/>
            </a:pPr>
            <a:r>
              <a:rPr lang="pt-BR" dirty="0"/>
              <a:t> Necessidade de obter mais recursos financeiros que o previamente planejado;</a:t>
            </a:r>
          </a:p>
          <a:p>
            <a:pPr>
              <a:buFont typeface="Arial" pitchFamily="34" charset="0"/>
              <a:buChar char="•"/>
            </a:pPr>
            <a:r>
              <a:rPr lang="pt-BR" dirty="0"/>
              <a:t> Reação de concorrentes.</a:t>
            </a:r>
          </a:p>
          <a:p>
            <a:pPr>
              <a:buFont typeface="Arial" pitchFamily="34" charset="0"/>
              <a:buChar char="•"/>
            </a:pPr>
            <a:r>
              <a:rPr lang="pt-BR" dirty="0"/>
              <a:t> Mudança de comportamento do consumidor</a:t>
            </a:r>
          </a:p>
          <a:p>
            <a:pPr>
              <a:buFont typeface="Arial" pitchFamily="34" charset="0"/>
              <a:buChar char="•"/>
            </a:pPr>
            <a:r>
              <a:rPr lang="pt-BR" dirty="0"/>
              <a:t> Fatores econômicos/tributários/políticos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0"/>
            <a:ext cx="9144000" cy="6740307"/>
          </a:xfrm>
          <a:prstGeom prst="rect">
            <a:avLst/>
          </a:prstGeom>
        </p:spPr>
        <p:txBody>
          <a:bodyPr wrap="square">
            <a:spAutoFit/>
          </a:bodyPr>
          <a:lstStyle/>
          <a:p>
            <a:r>
              <a:rPr lang="pt-BR" u="sng" dirty="0"/>
              <a:t>Construção de Cenários</a:t>
            </a:r>
            <a:r>
              <a:rPr lang="pt-BR" dirty="0"/>
              <a:t>                                     </a:t>
            </a:r>
          </a:p>
          <a:p>
            <a:endParaRPr lang="pt-BR" u="sng" dirty="0"/>
          </a:p>
          <a:p>
            <a:r>
              <a:rPr lang="pt-BR" u="sng" dirty="0"/>
              <a:t>____/____ </a:t>
            </a:r>
            <a:r>
              <a:rPr lang="pt-BR" dirty="0"/>
              <a:t> a </a:t>
            </a:r>
            <a:r>
              <a:rPr lang="pt-BR" u="sng" dirty="0"/>
              <a:t>____/_____</a:t>
            </a:r>
          </a:p>
          <a:p>
            <a:endParaRPr lang="pt-BR" b="1" dirty="0"/>
          </a:p>
          <a:p>
            <a:endParaRPr lang="pt-BR" b="1" dirty="0"/>
          </a:p>
          <a:p>
            <a:r>
              <a:rPr lang="pt-BR" b="1" dirty="0"/>
              <a:t>Descrição                                            $Provável   %            $Pessimista   %     $Otimista   %                                        </a:t>
            </a:r>
          </a:p>
          <a:p>
            <a:endParaRPr lang="pt-BR" b="1" dirty="0"/>
          </a:p>
          <a:p>
            <a:r>
              <a:rPr lang="pt-BR" dirty="0"/>
              <a:t>Receita Total com Vendas                    ________   ___         _________   ___    ________  ___                          </a:t>
            </a:r>
          </a:p>
          <a:p>
            <a:endParaRPr lang="pt-BR" dirty="0"/>
          </a:p>
          <a:p>
            <a:r>
              <a:rPr lang="pt-BR" dirty="0"/>
              <a:t>Custos Variáveis Totais                         ________  ___          _________  ___    ________  ___</a:t>
            </a:r>
          </a:p>
          <a:p>
            <a:endParaRPr lang="pt-BR" b="1" dirty="0"/>
          </a:p>
          <a:p>
            <a:r>
              <a:rPr lang="pt-BR" b="1" dirty="0"/>
              <a:t>CMD </a:t>
            </a:r>
            <a:r>
              <a:rPr lang="pt-BR" dirty="0"/>
              <a:t>e/ou </a:t>
            </a:r>
            <a:r>
              <a:rPr lang="pt-BR" b="1" dirty="0"/>
              <a:t>CMV </a:t>
            </a:r>
            <a:r>
              <a:rPr lang="pt-BR" dirty="0"/>
              <a:t>ou</a:t>
            </a:r>
            <a:r>
              <a:rPr lang="pt-BR" b="1" dirty="0"/>
              <a:t> CSP                        </a:t>
            </a:r>
            <a:r>
              <a:rPr lang="pt-BR" dirty="0"/>
              <a:t>________  ____ </a:t>
            </a:r>
            <a:r>
              <a:rPr lang="pt-BR" b="1" dirty="0"/>
              <a:t>       </a:t>
            </a:r>
            <a:r>
              <a:rPr lang="pt-BR" dirty="0"/>
              <a:t>_________  ___     ________  ___                         </a:t>
            </a:r>
          </a:p>
          <a:p>
            <a:endParaRPr lang="pt-BR" dirty="0"/>
          </a:p>
          <a:p>
            <a:r>
              <a:rPr lang="pt-BR" dirty="0"/>
              <a:t>Impostos sobre vendas                         ________   ____       _________  ___     ________  ___               </a:t>
            </a:r>
          </a:p>
          <a:p>
            <a:endParaRPr lang="pt-BR" dirty="0"/>
          </a:p>
          <a:p>
            <a:r>
              <a:rPr lang="pt-BR" dirty="0"/>
              <a:t>Gastos com vendas                              ________   ____       _________  ___     ________  ___              </a:t>
            </a:r>
          </a:p>
          <a:p>
            <a:endParaRPr lang="pt-BR" dirty="0"/>
          </a:p>
          <a:p>
            <a:r>
              <a:rPr lang="pt-BR" b="1" dirty="0"/>
              <a:t>Margem de Contribuição                      </a:t>
            </a:r>
            <a:r>
              <a:rPr lang="pt-BR" dirty="0"/>
              <a:t>________  ____        _________  ___     ________  ___                  </a:t>
            </a:r>
          </a:p>
          <a:p>
            <a:endParaRPr lang="pt-BR" dirty="0"/>
          </a:p>
          <a:p>
            <a:r>
              <a:rPr lang="pt-BR" dirty="0"/>
              <a:t>Custo Fixos Totais                                 ________  ____         _________ ___      ________ ___         </a:t>
            </a:r>
          </a:p>
          <a:p>
            <a:endParaRPr lang="pt-BR" dirty="0"/>
          </a:p>
          <a:p>
            <a:r>
              <a:rPr lang="pt-BR" b="1" dirty="0"/>
              <a:t>Resultado Líquido </a:t>
            </a:r>
            <a:r>
              <a:rPr lang="pt-BR" dirty="0"/>
              <a:t>(Lucro ou Prejuízo)    ________  _____      _________  ___     ________  ___         </a:t>
            </a:r>
          </a:p>
          <a:p>
            <a:endParaRPr lang="pt-BR" dirty="0"/>
          </a:p>
          <a:p>
            <a:endParaRPr lang="pt-BR"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0"/>
            <a:ext cx="9144000" cy="6740307"/>
          </a:xfrm>
          <a:prstGeom prst="rect">
            <a:avLst/>
          </a:prstGeom>
        </p:spPr>
        <p:txBody>
          <a:bodyPr wrap="square">
            <a:spAutoFit/>
          </a:bodyPr>
          <a:lstStyle/>
          <a:p>
            <a:r>
              <a:rPr lang="pt-BR" u="sng" dirty="0"/>
              <a:t>Ações corretivas e preventivas</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___________________________________________________________________________</a:t>
            </a:r>
          </a:p>
          <a:p>
            <a:r>
              <a:rPr lang="pt-BR" dirty="0"/>
              <a:t>___________________________________________________________________________</a:t>
            </a:r>
          </a:p>
          <a:p>
            <a:r>
              <a:rPr lang="pt-BR" dirty="0"/>
              <a:t>___________________________________________________________________________</a:t>
            </a:r>
          </a:p>
          <a:p>
            <a:r>
              <a:rPr lang="pt-BR" dirty="0"/>
              <a:t>___________________________________________________________________________</a:t>
            </a:r>
          </a:p>
          <a:p>
            <a:r>
              <a:rPr lang="pt-BR" dirty="0"/>
              <a:t>___________________________________________________________________________</a:t>
            </a:r>
          </a:p>
          <a:p>
            <a:r>
              <a:rPr lang="pt-BR" dirty="0"/>
              <a:t>___________________________________________________________________________</a:t>
            </a:r>
          </a:p>
          <a:p>
            <a:r>
              <a:rPr lang="pt-BR" dirty="0"/>
              <a:t>___________________________________________________________________________</a:t>
            </a:r>
          </a:p>
          <a:p>
            <a:r>
              <a:rPr lang="pt-BR" dirty="0"/>
              <a:t>___________________________________________________________________________</a:t>
            </a:r>
          </a:p>
          <a:p>
            <a:r>
              <a:rPr lang="pt-BR" dirty="0"/>
              <a:t>___________________________________________________________________________</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0"/>
            <a:ext cx="9144000" cy="5909310"/>
          </a:xfrm>
          <a:prstGeom prst="rect">
            <a:avLst/>
          </a:prstGeom>
        </p:spPr>
        <p:txBody>
          <a:bodyPr wrap="square">
            <a:spAutoFit/>
          </a:bodyPr>
          <a:lstStyle/>
          <a:p>
            <a:r>
              <a:rPr lang="pt-BR" u="sng" dirty="0"/>
              <a:t>Avaliação Estratégica </a:t>
            </a:r>
            <a:r>
              <a:rPr lang="pt-BR" dirty="0"/>
              <a:t>- O que é e como fazer:</a:t>
            </a:r>
          </a:p>
          <a:p>
            <a:endParaRPr lang="pt-BR" dirty="0"/>
          </a:p>
          <a:p>
            <a:r>
              <a:rPr lang="pt-BR" dirty="0"/>
              <a:t>Análise da matriz F.O.F.A.</a:t>
            </a:r>
          </a:p>
          <a:p>
            <a:endParaRPr lang="pt-BR" dirty="0"/>
          </a:p>
          <a:p>
            <a:pPr algn="just"/>
            <a:r>
              <a:rPr lang="pt-BR" dirty="0"/>
              <a:t>     A matriz F.O.F.A. (SWOT) é um instrumento de análise simples e valioso. Seu objetivo é detectar  pontos fortes e fracos, com a finalidade de tornar a empresa mais eficiente e competitiva, corrigindo assim suas deficiências. F.O.F.A. é um acróstico para:</a:t>
            </a:r>
          </a:p>
          <a:p>
            <a:r>
              <a:rPr lang="pt-BR" b="1" dirty="0"/>
              <a:t>                                           </a:t>
            </a:r>
          </a:p>
          <a:p>
            <a:r>
              <a:rPr lang="pt-BR" b="1" dirty="0"/>
              <a:t>                                           </a:t>
            </a:r>
          </a:p>
          <a:p>
            <a:r>
              <a:rPr lang="pt-BR" b="1" dirty="0"/>
              <a:t>                                           F </a:t>
            </a:r>
            <a:r>
              <a:rPr lang="pt-BR" dirty="0"/>
              <a:t>orças                                                            </a:t>
            </a:r>
            <a:r>
              <a:rPr lang="pt-BR" b="1" i="1" dirty="0"/>
              <a:t>S</a:t>
            </a:r>
            <a:r>
              <a:rPr lang="pt-BR" i="1" dirty="0"/>
              <a:t> trenghts</a:t>
            </a:r>
            <a:endParaRPr lang="pt-BR" dirty="0"/>
          </a:p>
          <a:p>
            <a:r>
              <a:rPr lang="pt-BR" b="1" dirty="0"/>
              <a:t>                                          O </a:t>
            </a:r>
            <a:r>
              <a:rPr lang="pt-BR" dirty="0"/>
              <a:t>portunidades</a:t>
            </a:r>
            <a:r>
              <a:rPr lang="pt-BR" b="1" i="1" dirty="0"/>
              <a:t>                                                   W</a:t>
            </a:r>
            <a:r>
              <a:rPr lang="pt-BR" i="1" dirty="0"/>
              <a:t> eaknesses</a:t>
            </a:r>
            <a:endParaRPr lang="pt-BR" dirty="0"/>
          </a:p>
          <a:p>
            <a:r>
              <a:rPr lang="pt-BR" b="1" dirty="0"/>
              <a:t>                                           F </a:t>
            </a:r>
            <a:r>
              <a:rPr lang="pt-BR" dirty="0"/>
              <a:t>raquezas</a:t>
            </a:r>
            <a:r>
              <a:rPr lang="pt-BR" b="1" i="1" dirty="0"/>
              <a:t>                                                         O</a:t>
            </a:r>
            <a:r>
              <a:rPr lang="pt-BR" i="1" dirty="0"/>
              <a:t> pportunities</a:t>
            </a:r>
            <a:endParaRPr lang="pt-BR" dirty="0"/>
          </a:p>
          <a:p>
            <a:r>
              <a:rPr lang="pt-BR" b="1" dirty="0"/>
              <a:t>                                           A </a:t>
            </a:r>
            <a:r>
              <a:rPr lang="pt-BR" dirty="0"/>
              <a:t>meaças</a:t>
            </a:r>
            <a:r>
              <a:rPr lang="pt-BR" b="1" i="1" dirty="0"/>
              <a:t>                                                           T </a:t>
            </a:r>
            <a:r>
              <a:rPr lang="pt-BR" i="1" dirty="0"/>
              <a:t>hreats</a:t>
            </a:r>
            <a:endParaRPr lang="pt-BR" dirty="0"/>
          </a:p>
          <a:p>
            <a:endParaRPr lang="pt-BR" b="1" dirty="0"/>
          </a:p>
          <a:p>
            <a:endParaRPr lang="pt-BR" dirty="0"/>
          </a:p>
          <a:p>
            <a:endParaRPr lang="pt-BR" dirty="0"/>
          </a:p>
          <a:p>
            <a:endParaRPr lang="pt-BR" dirty="0"/>
          </a:p>
          <a:p>
            <a:pPr algn="just"/>
            <a:r>
              <a:rPr lang="pt-BR" dirty="0"/>
              <a:t>     A análise F.O.F.A. (SWOT) levará você a pensar nos aspectos favoráveis e desfavoráveis do negócio, dos seus proprietários e do mercado. A matriz F.O.F.A. é sempre feita em quadrantes, ou seja, em quatro quadrados iguais. Em cada quadrado são registrados fatores positivos e negativos para a implantação do negócio. </a:t>
            </a:r>
          </a:p>
        </p:txBody>
      </p:sp>
      <p:sp>
        <p:nvSpPr>
          <p:cNvPr id="3" name="Retângulo 2"/>
          <p:cNvSpPr/>
          <p:nvPr/>
        </p:nvSpPr>
        <p:spPr>
          <a:xfrm>
            <a:off x="2195736" y="2492896"/>
            <a:ext cx="2880320" cy="129614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323528" y="260648"/>
            <a:ext cx="4032448" cy="316835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Retângulo 2"/>
          <p:cNvSpPr/>
          <p:nvPr/>
        </p:nvSpPr>
        <p:spPr>
          <a:xfrm>
            <a:off x="4860032" y="260648"/>
            <a:ext cx="3960440" cy="316835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 name="Retângulo 3"/>
          <p:cNvSpPr/>
          <p:nvPr/>
        </p:nvSpPr>
        <p:spPr>
          <a:xfrm>
            <a:off x="323528" y="3501008"/>
            <a:ext cx="4032448" cy="31683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Retângulo 4"/>
          <p:cNvSpPr/>
          <p:nvPr/>
        </p:nvSpPr>
        <p:spPr>
          <a:xfrm>
            <a:off x="4860032" y="3501008"/>
            <a:ext cx="3960440" cy="31683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Retângulo 5"/>
          <p:cNvSpPr/>
          <p:nvPr/>
        </p:nvSpPr>
        <p:spPr>
          <a:xfrm>
            <a:off x="323528" y="332656"/>
            <a:ext cx="3960440" cy="2831544"/>
          </a:xfrm>
          <a:prstGeom prst="rect">
            <a:avLst/>
          </a:prstGeom>
        </p:spPr>
        <p:txBody>
          <a:bodyPr wrap="square">
            <a:spAutoFit/>
          </a:bodyPr>
          <a:lstStyle/>
          <a:p>
            <a:r>
              <a:rPr lang="pt-BR" b="1" dirty="0"/>
              <a:t>FORÇAS</a:t>
            </a:r>
          </a:p>
          <a:p>
            <a:r>
              <a:rPr lang="pt-BR" sz="1600" dirty="0"/>
              <a:t>Faça uso das forças. </a:t>
            </a:r>
          </a:p>
          <a:p>
            <a:pPr algn="just"/>
            <a:r>
              <a:rPr lang="pt-BR" sz="1600" dirty="0"/>
              <a:t>São características internas da empresa ou de seus donos que representam vantagens competitivas sobre seus concorrentes ou uma facilidade para atingir os objetivos propostos.</a:t>
            </a:r>
          </a:p>
          <a:p>
            <a:r>
              <a:rPr lang="pt-BR" sz="1600" dirty="0"/>
              <a:t>Exemplos:</a:t>
            </a:r>
          </a:p>
          <a:p>
            <a:r>
              <a:rPr lang="pt-BR" sz="1600" dirty="0"/>
              <a:t>• Atendimento personalizado ao cliente</a:t>
            </a:r>
          </a:p>
          <a:p>
            <a:pPr>
              <a:buFont typeface="Arial" pitchFamily="34" charset="0"/>
              <a:buChar char="•"/>
            </a:pPr>
            <a:r>
              <a:rPr lang="pt-BR" sz="1600" dirty="0"/>
              <a:t>  Preço de venda competitivo</a:t>
            </a:r>
          </a:p>
          <a:p>
            <a:pPr>
              <a:buFont typeface="Arial" pitchFamily="34" charset="0"/>
              <a:buChar char="•"/>
            </a:pPr>
            <a:r>
              <a:rPr lang="pt-BR" sz="1600" dirty="0"/>
              <a:t>  Equipe treinada e motivada</a:t>
            </a:r>
          </a:p>
          <a:p>
            <a:pPr>
              <a:buFont typeface="Arial" pitchFamily="34" charset="0"/>
              <a:buChar char="•"/>
            </a:pPr>
            <a:r>
              <a:rPr lang="pt-BR" sz="1600" dirty="0"/>
              <a:t>  Localização estratégica da empresa</a:t>
            </a:r>
          </a:p>
        </p:txBody>
      </p:sp>
      <p:sp>
        <p:nvSpPr>
          <p:cNvPr id="7" name="Retângulo 6"/>
          <p:cNvSpPr/>
          <p:nvPr/>
        </p:nvSpPr>
        <p:spPr>
          <a:xfrm>
            <a:off x="4932040" y="332656"/>
            <a:ext cx="3816424" cy="3046988"/>
          </a:xfrm>
          <a:prstGeom prst="rect">
            <a:avLst/>
          </a:prstGeom>
        </p:spPr>
        <p:txBody>
          <a:bodyPr wrap="square">
            <a:spAutoFit/>
          </a:bodyPr>
          <a:lstStyle/>
          <a:p>
            <a:r>
              <a:rPr lang="pt-BR" sz="1600" b="1" dirty="0"/>
              <a:t>OPORTUNIDADES</a:t>
            </a:r>
          </a:p>
          <a:p>
            <a:r>
              <a:rPr lang="pt-BR" sz="1600" dirty="0"/>
              <a:t>Explore as oportunidades. </a:t>
            </a:r>
          </a:p>
          <a:p>
            <a:pPr algn="just"/>
            <a:r>
              <a:rPr lang="pt-BR" sz="1600" dirty="0"/>
              <a:t>São situações positivas do ambiente externo que permitem à empresa alcançar seus objetivos ou melhorar sua posição no</a:t>
            </a:r>
          </a:p>
          <a:p>
            <a:pPr algn="just"/>
            <a:r>
              <a:rPr lang="pt-BR" sz="1600" dirty="0"/>
              <a:t>mercado.</a:t>
            </a:r>
          </a:p>
          <a:p>
            <a:r>
              <a:rPr lang="pt-BR" sz="1600" dirty="0"/>
              <a:t>Exemplos:</a:t>
            </a:r>
          </a:p>
          <a:p>
            <a:r>
              <a:rPr lang="pt-BR" sz="1600" dirty="0"/>
              <a:t>• Existência de linhas de financiamento</a:t>
            </a:r>
          </a:p>
          <a:p>
            <a:r>
              <a:rPr lang="pt-BR" sz="1600" dirty="0"/>
              <a:t>• Poucos concorrentes na região</a:t>
            </a:r>
          </a:p>
          <a:p>
            <a:r>
              <a:rPr lang="pt-BR" sz="1600" dirty="0"/>
              <a:t>• Aumento crescente da demanda</a:t>
            </a:r>
          </a:p>
          <a:p>
            <a:r>
              <a:rPr lang="pt-BR" sz="1600" dirty="0"/>
              <a:t>• Disponibilidade de bons imóveis para</a:t>
            </a:r>
          </a:p>
          <a:p>
            <a:r>
              <a:rPr lang="pt-BR" sz="1600" dirty="0"/>
              <a:t>locação</a:t>
            </a:r>
          </a:p>
        </p:txBody>
      </p:sp>
      <p:sp>
        <p:nvSpPr>
          <p:cNvPr id="8" name="Retângulo 7"/>
          <p:cNvSpPr/>
          <p:nvPr/>
        </p:nvSpPr>
        <p:spPr>
          <a:xfrm>
            <a:off x="323528" y="3501008"/>
            <a:ext cx="4572000" cy="3046988"/>
          </a:xfrm>
          <a:prstGeom prst="rect">
            <a:avLst/>
          </a:prstGeom>
        </p:spPr>
        <p:txBody>
          <a:bodyPr>
            <a:spAutoFit/>
          </a:bodyPr>
          <a:lstStyle/>
          <a:p>
            <a:r>
              <a:rPr lang="pt-BR" sz="1600" b="1" dirty="0"/>
              <a:t>FRAQUEZAS</a:t>
            </a:r>
          </a:p>
          <a:p>
            <a:r>
              <a:rPr lang="pt-BR" sz="1600" dirty="0"/>
              <a:t>Elimine as fraquezas.</a:t>
            </a:r>
          </a:p>
          <a:p>
            <a:pPr algn="just"/>
            <a:r>
              <a:rPr lang="pt-BR" sz="1600" dirty="0"/>
              <a:t>São fatores internos que colocam a empresa</a:t>
            </a:r>
          </a:p>
          <a:p>
            <a:pPr algn="just"/>
            <a:r>
              <a:rPr lang="pt-BR" sz="1600" dirty="0"/>
              <a:t>em situação de desvantagem frente à</a:t>
            </a:r>
          </a:p>
          <a:p>
            <a:pPr algn="just"/>
            <a:r>
              <a:rPr lang="pt-BR" sz="1600" dirty="0"/>
              <a:t>concorrência ou que prejudicam sua atuação</a:t>
            </a:r>
          </a:p>
          <a:p>
            <a:pPr algn="just"/>
            <a:r>
              <a:rPr lang="pt-BR" sz="1600" dirty="0"/>
              <a:t>no ramo escolhido.</a:t>
            </a:r>
          </a:p>
          <a:p>
            <a:r>
              <a:rPr lang="pt-BR" sz="1600" b="1" dirty="0"/>
              <a:t>Exemplos:</a:t>
            </a:r>
          </a:p>
          <a:p>
            <a:r>
              <a:rPr lang="pt-BR" sz="1600" dirty="0"/>
              <a:t>• Pouca qualificação dos funcionários</a:t>
            </a:r>
          </a:p>
          <a:p>
            <a:r>
              <a:rPr lang="pt-BR" sz="1600" dirty="0"/>
              <a:t>• Indisponibilidade de recursos financeiros</a:t>
            </a:r>
          </a:p>
          <a:p>
            <a:r>
              <a:rPr lang="pt-BR" sz="1600" dirty="0"/>
              <a:t>(capital)</a:t>
            </a:r>
          </a:p>
          <a:p>
            <a:r>
              <a:rPr lang="pt-BR" sz="1600" dirty="0"/>
              <a:t>• Falta de experiência no ramo</a:t>
            </a:r>
          </a:p>
          <a:p>
            <a:r>
              <a:rPr lang="pt-BR" sz="1600" dirty="0"/>
              <a:t>• Custos de manutenção elevados</a:t>
            </a:r>
          </a:p>
        </p:txBody>
      </p:sp>
      <p:sp>
        <p:nvSpPr>
          <p:cNvPr id="9" name="Retângulo 8"/>
          <p:cNvSpPr/>
          <p:nvPr/>
        </p:nvSpPr>
        <p:spPr>
          <a:xfrm>
            <a:off x="4860032" y="3564791"/>
            <a:ext cx="4572000" cy="3046988"/>
          </a:xfrm>
          <a:prstGeom prst="rect">
            <a:avLst/>
          </a:prstGeom>
        </p:spPr>
        <p:txBody>
          <a:bodyPr>
            <a:spAutoFit/>
          </a:bodyPr>
          <a:lstStyle/>
          <a:p>
            <a:r>
              <a:rPr lang="pt-BR" sz="1600" b="1" dirty="0"/>
              <a:t>AMEAÇAS</a:t>
            </a:r>
          </a:p>
          <a:p>
            <a:r>
              <a:rPr lang="pt-BR" sz="1600" dirty="0"/>
              <a:t>Evite as ameaças.</a:t>
            </a:r>
          </a:p>
          <a:p>
            <a:r>
              <a:rPr lang="pt-BR" sz="1600" dirty="0"/>
              <a:t>São situações externas nas quais se tem</a:t>
            </a:r>
          </a:p>
          <a:p>
            <a:r>
              <a:rPr lang="pt-BR" sz="1600" dirty="0"/>
              <a:t>pouco controle e que colocam a empresa</a:t>
            </a:r>
          </a:p>
          <a:p>
            <a:r>
              <a:rPr lang="pt-BR" sz="1600" dirty="0"/>
              <a:t>diante de dificuldades, ocasionando a perda de mercado ou a redução de sua lucratividade.</a:t>
            </a:r>
          </a:p>
          <a:p>
            <a:r>
              <a:rPr lang="pt-BR" sz="1600" b="1" dirty="0"/>
              <a:t>Exemplos:</a:t>
            </a:r>
          </a:p>
          <a:p>
            <a:r>
              <a:rPr lang="pt-BR" sz="1600" dirty="0"/>
              <a:t>• Impostos elevados e exigências legais</a:t>
            </a:r>
          </a:p>
          <a:p>
            <a:r>
              <a:rPr lang="pt-BR" sz="1600" dirty="0"/>
              <a:t>rigorosas</a:t>
            </a:r>
          </a:p>
          <a:p>
            <a:r>
              <a:rPr lang="pt-BR" sz="1600" dirty="0"/>
              <a:t>• Existência de poucos fornecedores</a:t>
            </a:r>
          </a:p>
          <a:p>
            <a:r>
              <a:rPr lang="pt-BR" sz="1600" dirty="0"/>
              <a:t>• Escassez de mão de obra qualificada</a:t>
            </a:r>
          </a:p>
          <a:p>
            <a:r>
              <a:rPr lang="pt-BR" sz="1600" dirty="0"/>
              <a:t>• Insegurança e violência na região</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197346"/>
            <a:ext cx="9144000" cy="4247317"/>
          </a:xfrm>
          <a:prstGeom prst="rect">
            <a:avLst/>
          </a:prstGeom>
        </p:spPr>
        <p:txBody>
          <a:bodyPr wrap="square">
            <a:spAutoFit/>
          </a:bodyPr>
          <a:lstStyle/>
          <a:p>
            <a:pPr algn="just"/>
            <a:r>
              <a:rPr lang="pt-BR" dirty="0"/>
              <a:t>   Reúna as pessoas envolvidas diretamente na montagem do empreendimento. Busque identificar os fatores internos da empresa e do mercado que possam impactar sua atividade futura, identificando forças, fraquezas, ameaças e oportunidades.</a:t>
            </a:r>
          </a:p>
          <a:p>
            <a:pPr algn="just"/>
            <a:endParaRPr lang="pt-BR" dirty="0"/>
          </a:p>
          <a:p>
            <a:endParaRPr lang="pt-BR" dirty="0"/>
          </a:p>
          <a:p>
            <a:endParaRPr lang="pt-BR" dirty="0"/>
          </a:p>
          <a:p>
            <a:r>
              <a:rPr lang="pt-BR" b="1" dirty="0">
                <a:solidFill>
                  <a:srgbClr val="FF0000"/>
                </a:solidFill>
              </a:rPr>
              <a:t>Fique de olho</a:t>
            </a:r>
          </a:p>
          <a:p>
            <a:endParaRPr lang="pt-BR" dirty="0"/>
          </a:p>
          <a:p>
            <a:pPr algn="just"/>
            <a:r>
              <a:rPr lang="pt-BR" dirty="0"/>
              <a:t>   Na análise do ambiente externo, existe a chamada “faca de dois gumes”, isto é, situações que são ao mesmo tempo oportunidades e ameaças. Por exemplo, o crescimento do setor onde se atua, pode representar tanto uma oportunidade de aumento das vendas, como uma ameaça por facilitar a entrada de novos concorrentes. Seja honesto e objetivo ao elaborar esta análise.     Não seja pessimista ou otimista em excesso. Procure enfocar a realidade e não como você gostaria que as coisas fossem. O ideal é que você registre sempre uma ideia por linha, isto torna a avaliação mais fácil e objetiva.</a:t>
            </a:r>
          </a:p>
        </p:txBody>
      </p:sp>
      <p:sp>
        <p:nvSpPr>
          <p:cNvPr id="3" name="Retângulo 2"/>
          <p:cNvSpPr/>
          <p:nvPr/>
        </p:nvSpPr>
        <p:spPr>
          <a:xfrm>
            <a:off x="0" y="1772816"/>
            <a:ext cx="9144000" cy="273630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323528" y="260648"/>
            <a:ext cx="4032448" cy="316835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Retângulo 2"/>
          <p:cNvSpPr/>
          <p:nvPr/>
        </p:nvSpPr>
        <p:spPr>
          <a:xfrm>
            <a:off x="4860032" y="260648"/>
            <a:ext cx="3960440" cy="316835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 name="Retângulo 3"/>
          <p:cNvSpPr/>
          <p:nvPr/>
        </p:nvSpPr>
        <p:spPr>
          <a:xfrm>
            <a:off x="323528" y="3501008"/>
            <a:ext cx="4032448" cy="31683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Retângulo 4"/>
          <p:cNvSpPr/>
          <p:nvPr/>
        </p:nvSpPr>
        <p:spPr>
          <a:xfrm>
            <a:off x="4860032" y="3501008"/>
            <a:ext cx="3960440" cy="31683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Retângulo 5"/>
          <p:cNvSpPr/>
          <p:nvPr/>
        </p:nvSpPr>
        <p:spPr>
          <a:xfrm>
            <a:off x="323528" y="332656"/>
            <a:ext cx="3960440" cy="646331"/>
          </a:xfrm>
          <a:prstGeom prst="rect">
            <a:avLst/>
          </a:prstGeom>
        </p:spPr>
        <p:txBody>
          <a:bodyPr wrap="square">
            <a:spAutoFit/>
          </a:bodyPr>
          <a:lstStyle/>
          <a:p>
            <a:r>
              <a:rPr lang="pt-BR" b="1" dirty="0"/>
              <a:t>Fatores Internos (controláveis)</a:t>
            </a:r>
          </a:p>
          <a:p>
            <a:r>
              <a:rPr lang="pt-BR" b="1" dirty="0"/>
              <a:t>F</a:t>
            </a:r>
            <a:r>
              <a:rPr lang="pt-BR" dirty="0"/>
              <a:t>ORÇAS</a:t>
            </a:r>
          </a:p>
        </p:txBody>
      </p:sp>
      <p:sp>
        <p:nvSpPr>
          <p:cNvPr id="7" name="Retângulo 6"/>
          <p:cNvSpPr/>
          <p:nvPr/>
        </p:nvSpPr>
        <p:spPr>
          <a:xfrm>
            <a:off x="4932040" y="332656"/>
            <a:ext cx="3816424" cy="830997"/>
          </a:xfrm>
          <a:prstGeom prst="rect">
            <a:avLst/>
          </a:prstGeom>
        </p:spPr>
        <p:txBody>
          <a:bodyPr wrap="square">
            <a:spAutoFit/>
          </a:bodyPr>
          <a:lstStyle/>
          <a:p>
            <a:r>
              <a:rPr lang="pt-BR" sz="1600" b="1" dirty="0"/>
              <a:t>Fatores externos (incontroláveis)</a:t>
            </a:r>
          </a:p>
          <a:p>
            <a:r>
              <a:rPr lang="pt-BR" sz="1600" b="1" dirty="0"/>
              <a:t>O</a:t>
            </a:r>
            <a:r>
              <a:rPr lang="pt-BR" sz="1600" dirty="0"/>
              <a:t>PORTUNIDADES</a:t>
            </a:r>
          </a:p>
          <a:p>
            <a:endParaRPr lang="pt-BR" sz="1600" dirty="0"/>
          </a:p>
        </p:txBody>
      </p:sp>
      <p:sp>
        <p:nvSpPr>
          <p:cNvPr id="8" name="Retângulo 7"/>
          <p:cNvSpPr/>
          <p:nvPr/>
        </p:nvSpPr>
        <p:spPr>
          <a:xfrm>
            <a:off x="323528" y="3501008"/>
            <a:ext cx="4572000" cy="584775"/>
          </a:xfrm>
          <a:prstGeom prst="rect">
            <a:avLst/>
          </a:prstGeom>
        </p:spPr>
        <p:txBody>
          <a:bodyPr>
            <a:spAutoFit/>
          </a:bodyPr>
          <a:lstStyle/>
          <a:p>
            <a:r>
              <a:rPr lang="pt-BR" sz="1600" b="1" dirty="0"/>
              <a:t>Fatores Internos (controláveis)</a:t>
            </a:r>
          </a:p>
          <a:p>
            <a:r>
              <a:rPr lang="pt-BR" sz="1600" b="1" dirty="0"/>
              <a:t>F</a:t>
            </a:r>
            <a:r>
              <a:rPr lang="pt-BR" sz="1600" dirty="0"/>
              <a:t>RAQUEZAS</a:t>
            </a:r>
          </a:p>
        </p:txBody>
      </p:sp>
      <p:sp>
        <p:nvSpPr>
          <p:cNvPr id="9" name="Retângulo 8"/>
          <p:cNvSpPr/>
          <p:nvPr/>
        </p:nvSpPr>
        <p:spPr>
          <a:xfrm>
            <a:off x="4860032" y="3564791"/>
            <a:ext cx="4572000" cy="830997"/>
          </a:xfrm>
          <a:prstGeom prst="rect">
            <a:avLst/>
          </a:prstGeom>
        </p:spPr>
        <p:txBody>
          <a:bodyPr>
            <a:spAutoFit/>
          </a:bodyPr>
          <a:lstStyle/>
          <a:p>
            <a:r>
              <a:rPr lang="pt-BR" sz="1600" b="1" dirty="0"/>
              <a:t>Fatores externos (incontroláveis)</a:t>
            </a:r>
          </a:p>
          <a:p>
            <a:r>
              <a:rPr lang="pt-BR" sz="1600" b="1" dirty="0"/>
              <a:t>A</a:t>
            </a:r>
            <a:r>
              <a:rPr lang="pt-BR" sz="1600" dirty="0"/>
              <a:t>MEAÇAS</a:t>
            </a:r>
          </a:p>
          <a:p>
            <a:endParaRPr lang="pt-BR" sz="1600" dirty="0"/>
          </a:p>
        </p:txBody>
      </p:sp>
      <p:sp>
        <p:nvSpPr>
          <p:cNvPr id="10" name="CaixaDeTexto 9"/>
          <p:cNvSpPr txBox="1"/>
          <p:nvPr/>
        </p:nvSpPr>
        <p:spPr>
          <a:xfrm>
            <a:off x="0" y="188640"/>
            <a:ext cx="251520" cy="3293209"/>
          </a:xfrm>
          <a:prstGeom prst="rect">
            <a:avLst/>
          </a:prstGeom>
          <a:noFill/>
        </p:spPr>
        <p:txBody>
          <a:bodyPr wrap="square" rtlCol="0">
            <a:spAutoFit/>
          </a:bodyPr>
          <a:lstStyle/>
          <a:p>
            <a:r>
              <a:rPr lang="pt-BR" sz="1600" b="1" dirty="0">
                <a:solidFill>
                  <a:srgbClr val="00B050"/>
                </a:solidFill>
              </a:rPr>
              <a:t>P</a:t>
            </a:r>
          </a:p>
          <a:p>
            <a:r>
              <a:rPr lang="pt-BR" sz="1600" b="1" dirty="0">
                <a:solidFill>
                  <a:srgbClr val="00B050"/>
                </a:solidFill>
              </a:rPr>
              <a:t>O</a:t>
            </a:r>
          </a:p>
          <a:p>
            <a:r>
              <a:rPr lang="pt-BR" sz="1600" b="1" dirty="0">
                <a:solidFill>
                  <a:srgbClr val="00B050"/>
                </a:solidFill>
              </a:rPr>
              <a:t>N</a:t>
            </a:r>
          </a:p>
          <a:p>
            <a:r>
              <a:rPr lang="pt-BR" sz="1600" b="1" dirty="0">
                <a:solidFill>
                  <a:srgbClr val="00B050"/>
                </a:solidFill>
              </a:rPr>
              <a:t>T</a:t>
            </a:r>
          </a:p>
          <a:p>
            <a:r>
              <a:rPr lang="pt-BR" sz="1600" b="1" dirty="0">
                <a:solidFill>
                  <a:srgbClr val="00B050"/>
                </a:solidFill>
              </a:rPr>
              <a:t>O</a:t>
            </a:r>
          </a:p>
          <a:p>
            <a:r>
              <a:rPr lang="pt-BR" sz="1600" b="1" dirty="0">
                <a:solidFill>
                  <a:srgbClr val="00B050"/>
                </a:solidFill>
              </a:rPr>
              <a:t>S FO</a:t>
            </a:r>
          </a:p>
          <a:p>
            <a:r>
              <a:rPr lang="pt-BR" sz="1600" b="1" dirty="0">
                <a:solidFill>
                  <a:srgbClr val="00B050"/>
                </a:solidFill>
              </a:rPr>
              <a:t>R</a:t>
            </a:r>
          </a:p>
          <a:p>
            <a:r>
              <a:rPr lang="pt-BR" sz="1600" b="1" dirty="0">
                <a:solidFill>
                  <a:srgbClr val="00B050"/>
                </a:solidFill>
              </a:rPr>
              <a:t>T</a:t>
            </a:r>
          </a:p>
          <a:p>
            <a:r>
              <a:rPr lang="pt-BR" sz="1600" b="1" dirty="0">
                <a:solidFill>
                  <a:srgbClr val="00B050"/>
                </a:solidFill>
              </a:rPr>
              <a:t>E</a:t>
            </a:r>
          </a:p>
          <a:p>
            <a:r>
              <a:rPr lang="pt-BR" sz="1600" b="1" dirty="0">
                <a:solidFill>
                  <a:srgbClr val="00B050"/>
                </a:solidFill>
              </a:rPr>
              <a:t>S</a:t>
            </a:r>
          </a:p>
        </p:txBody>
      </p:sp>
      <p:sp>
        <p:nvSpPr>
          <p:cNvPr id="12" name="CaixaDeTexto 11"/>
          <p:cNvSpPr txBox="1"/>
          <p:nvPr/>
        </p:nvSpPr>
        <p:spPr>
          <a:xfrm>
            <a:off x="0" y="3429000"/>
            <a:ext cx="251520" cy="3293209"/>
          </a:xfrm>
          <a:prstGeom prst="rect">
            <a:avLst/>
          </a:prstGeom>
          <a:noFill/>
        </p:spPr>
        <p:txBody>
          <a:bodyPr wrap="square" rtlCol="0">
            <a:spAutoFit/>
          </a:bodyPr>
          <a:lstStyle/>
          <a:p>
            <a:r>
              <a:rPr lang="pt-BR" sz="1600" b="1" dirty="0">
                <a:solidFill>
                  <a:srgbClr val="FF0000"/>
                </a:solidFill>
              </a:rPr>
              <a:t>P</a:t>
            </a:r>
          </a:p>
          <a:p>
            <a:r>
              <a:rPr lang="pt-BR" sz="1600" b="1" dirty="0">
                <a:solidFill>
                  <a:srgbClr val="FF0000"/>
                </a:solidFill>
              </a:rPr>
              <a:t>O</a:t>
            </a:r>
          </a:p>
          <a:p>
            <a:r>
              <a:rPr lang="pt-BR" sz="1600" b="1" dirty="0">
                <a:solidFill>
                  <a:srgbClr val="FF0000"/>
                </a:solidFill>
              </a:rPr>
              <a:t>N</a:t>
            </a:r>
          </a:p>
          <a:p>
            <a:r>
              <a:rPr lang="pt-BR" sz="1600" b="1" dirty="0">
                <a:solidFill>
                  <a:srgbClr val="FF0000"/>
                </a:solidFill>
              </a:rPr>
              <a:t>T</a:t>
            </a:r>
          </a:p>
          <a:p>
            <a:r>
              <a:rPr lang="pt-BR" sz="1600" b="1" dirty="0">
                <a:solidFill>
                  <a:srgbClr val="FF0000"/>
                </a:solidFill>
              </a:rPr>
              <a:t>O</a:t>
            </a:r>
          </a:p>
          <a:p>
            <a:r>
              <a:rPr lang="pt-BR" sz="1600" b="1" dirty="0">
                <a:solidFill>
                  <a:srgbClr val="FF0000"/>
                </a:solidFill>
              </a:rPr>
              <a:t>S F</a:t>
            </a:r>
          </a:p>
          <a:p>
            <a:r>
              <a:rPr lang="pt-BR" sz="1600" b="1" dirty="0">
                <a:solidFill>
                  <a:srgbClr val="FF0000"/>
                </a:solidFill>
              </a:rPr>
              <a:t>R</a:t>
            </a:r>
          </a:p>
          <a:p>
            <a:r>
              <a:rPr lang="pt-BR" sz="1600" b="1" dirty="0">
                <a:solidFill>
                  <a:srgbClr val="FF0000"/>
                </a:solidFill>
              </a:rPr>
              <a:t>A</a:t>
            </a:r>
          </a:p>
          <a:p>
            <a:r>
              <a:rPr lang="pt-BR" sz="1600" b="1" dirty="0">
                <a:solidFill>
                  <a:srgbClr val="FF0000"/>
                </a:solidFill>
              </a:rPr>
              <a:t>C</a:t>
            </a:r>
          </a:p>
          <a:p>
            <a:r>
              <a:rPr lang="pt-BR" sz="1600" b="1" dirty="0">
                <a:solidFill>
                  <a:srgbClr val="FF0000"/>
                </a:solidFill>
              </a:rPr>
              <a:t>O</a:t>
            </a:r>
          </a:p>
          <a:p>
            <a:r>
              <a:rPr lang="pt-BR" sz="1600" b="1" dirty="0">
                <a:solidFill>
                  <a:srgbClr val="FF0000"/>
                </a:solidFill>
              </a:rPr>
              <a:t>S</a:t>
            </a:r>
          </a:p>
        </p:txBody>
      </p:sp>
      <p:cxnSp>
        <p:nvCxnSpPr>
          <p:cNvPr id="14" name="Conector reto 13"/>
          <p:cNvCxnSpPr/>
          <p:nvPr/>
        </p:nvCxnSpPr>
        <p:spPr>
          <a:xfrm flipH="1">
            <a:off x="0" y="3429000"/>
            <a:ext cx="323528"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Conector reto 17"/>
          <p:cNvCxnSpPr/>
          <p:nvPr/>
        </p:nvCxnSpPr>
        <p:spPr>
          <a:xfrm flipH="1">
            <a:off x="0" y="6669360"/>
            <a:ext cx="32352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Conector reto 19"/>
          <p:cNvCxnSpPr/>
          <p:nvPr/>
        </p:nvCxnSpPr>
        <p:spPr>
          <a:xfrm>
            <a:off x="4355976" y="3429000"/>
            <a:ext cx="504056"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 name="Conector reto 23"/>
          <p:cNvCxnSpPr/>
          <p:nvPr/>
        </p:nvCxnSpPr>
        <p:spPr>
          <a:xfrm>
            <a:off x="4355976" y="6669360"/>
            <a:ext cx="50405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0"/>
            <a:ext cx="9144000" cy="3693319"/>
          </a:xfrm>
          <a:prstGeom prst="rect">
            <a:avLst/>
          </a:prstGeom>
        </p:spPr>
        <p:txBody>
          <a:bodyPr wrap="square">
            <a:spAutoFit/>
          </a:bodyPr>
          <a:lstStyle/>
          <a:p>
            <a:r>
              <a:rPr lang="pt-BR" u="sng" dirty="0"/>
              <a:t>Avaliação do Plano de Negócio</a:t>
            </a:r>
            <a:endParaRPr lang="pt-BR" dirty="0"/>
          </a:p>
          <a:p>
            <a:pPr algn="just"/>
            <a:r>
              <a:rPr lang="pt-BR" dirty="0"/>
              <a:t>    O Plano de Negócio desenvolvido por você é um valioso instrumento de planejamento. Por</a:t>
            </a:r>
          </a:p>
          <a:p>
            <a:pPr algn="just"/>
            <a:r>
              <a:rPr lang="pt-BR" dirty="0"/>
              <a:t>ser o seu mapa de percurso, ele deve ser consultado e acompanhado constantemente. Avalie cada uma das informações e lembre-se de que o plano de negócio tem por objetivo ajudá-lo a responder a pergunta lançada no início desse Plano: “Vale a pena abrir, manter ou ampliar o meu negócio?”.</a:t>
            </a:r>
          </a:p>
          <a:p>
            <a:pPr algn="just"/>
            <a:r>
              <a:rPr lang="pt-BR" dirty="0"/>
              <a:t>    Saiba que o mundo e o mercado estão sujeitos a mudanças; a cada dia surgem novas oportunidades e ameaças. Assim sendo, procure adaptar seu planejamento às novas realidades.</a:t>
            </a:r>
          </a:p>
          <a:p>
            <a:pPr algn="just"/>
            <a:r>
              <a:rPr lang="pt-BR" dirty="0"/>
              <a:t>É por isto que um plano de negócio é  feito para que possa ser corrigido, alterado e ajustado.   Procure refazer seu plano de tempos em tempos. Empreender é sempre um risco, mas empreender sem planejamento é um risco que pode ser evitado. O plano de negócio, apesar de não ser a garantia de sucesso, irá auxiliá-lo a tomar decisões mais acertadas, assim como a não se desviar de seus objetivos.</a:t>
            </a:r>
          </a:p>
        </p:txBody>
      </p:sp>
      <p:pic>
        <p:nvPicPr>
          <p:cNvPr id="1026" name="Picture 2"/>
          <p:cNvPicPr>
            <a:picLocks noChangeAspect="1" noChangeArrowheads="1"/>
          </p:cNvPicPr>
          <p:nvPr/>
        </p:nvPicPr>
        <p:blipFill>
          <a:blip r:embed="rId2" cstate="print"/>
          <a:srcRect/>
          <a:stretch>
            <a:fillRect/>
          </a:stretch>
        </p:blipFill>
        <p:spPr bwMode="auto">
          <a:xfrm>
            <a:off x="4499992" y="3429000"/>
            <a:ext cx="4320480" cy="3429000"/>
          </a:xfrm>
          <a:prstGeom prst="rect">
            <a:avLst/>
          </a:prstGeom>
          <a:noFill/>
          <a:ln w="9525">
            <a:noFill/>
            <a:miter lim="800000"/>
            <a:headEnd/>
            <a:tailEnd/>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0"/>
            <a:ext cx="9144000" cy="8063746"/>
          </a:xfrm>
          <a:prstGeom prst="rect">
            <a:avLst/>
          </a:prstGeom>
        </p:spPr>
        <p:txBody>
          <a:bodyPr wrap="square">
            <a:spAutoFit/>
          </a:bodyPr>
          <a:lstStyle/>
          <a:p>
            <a:r>
              <a:rPr lang="pt-BR" u="sng" dirty="0"/>
              <a:t>Roteiro para Coleta de Informações</a:t>
            </a:r>
          </a:p>
          <a:p>
            <a:endParaRPr lang="pt-BR" u="sng" dirty="0"/>
          </a:p>
          <a:p>
            <a:r>
              <a:rPr lang="pt-BR" sz="1400" b="1" dirty="0">
                <a:solidFill>
                  <a:srgbClr val="FF0000"/>
                </a:solidFill>
              </a:rPr>
              <a:t>SUMÁRIO EXECUTIVO</a:t>
            </a:r>
            <a:r>
              <a:rPr lang="pt-BR" sz="1400" b="1" dirty="0"/>
              <a:t>;</a:t>
            </a:r>
            <a:r>
              <a:rPr lang="pt-BR" sz="1400" b="1" dirty="0">
                <a:solidFill>
                  <a:srgbClr val="0070C0"/>
                </a:solidFill>
              </a:rPr>
              <a:t> </a:t>
            </a:r>
            <a:r>
              <a:rPr lang="pt-BR" sz="1400" b="1" dirty="0">
                <a:solidFill>
                  <a:schemeClr val="accent4"/>
                </a:solidFill>
              </a:rPr>
              <a:t>ANÁLISE DE MERCADO</a:t>
            </a:r>
            <a:r>
              <a:rPr lang="pt-BR" sz="1400" b="1" dirty="0"/>
              <a:t>; </a:t>
            </a:r>
            <a:r>
              <a:rPr lang="pt-BR" sz="1400" b="1" dirty="0">
                <a:solidFill>
                  <a:srgbClr val="00B050"/>
                </a:solidFill>
              </a:rPr>
              <a:t>PLANO DE MARKETING</a:t>
            </a:r>
            <a:r>
              <a:rPr lang="pt-BR" sz="1400" b="1" dirty="0"/>
              <a:t>; </a:t>
            </a:r>
            <a:r>
              <a:rPr lang="pt-BR" sz="1400" b="1" dirty="0">
                <a:solidFill>
                  <a:schemeClr val="accent6">
                    <a:lumMod val="75000"/>
                  </a:schemeClr>
                </a:solidFill>
              </a:rPr>
              <a:t>PLANO OPERACIONAL</a:t>
            </a:r>
            <a:r>
              <a:rPr lang="pt-BR" sz="1400" b="1" dirty="0"/>
              <a:t>; </a:t>
            </a:r>
            <a:r>
              <a:rPr lang="pt-BR" sz="1400" b="1" dirty="0">
                <a:solidFill>
                  <a:srgbClr val="0070C0"/>
                </a:solidFill>
              </a:rPr>
              <a:t>PLANO FINANCEIRO </a:t>
            </a:r>
            <a:r>
              <a:rPr lang="pt-BR" sz="1400" b="1" dirty="0"/>
              <a:t>:</a:t>
            </a:r>
            <a:endParaRPr lang="pt-BR" sz="1400" b="1" dirty="0">
              <a:solidFill>
                <a:srgbClr val="0070C0"/>
              </a:solidFill>
            </a:endParaRPr>
          </a:p>
          <a:p>
            <a:endParaRPr lang="pt-BR" dirty="0"/>
          </a:p>
          <a:p>
            <a:r>
              <a:rPr lang="pt-BR" b="1" dirty="0"/>
              <a:t>O quê(atividade)    Onde(local)      Como(método)       Quando(prazo)      Quem (responsável)</a:t>
            </a:r>
          </a:p>
          <a:p>
            <a:r>
              <a:rPr lang="pt-BR" b="1" dirty="0"/>
              <a:t>______________     __________      ____________        ____________       ________________</a:t>
            </a:r>
          </a:p>
          <a:p>
            <a:r>
              <a:rPr lang="pt-BR" b="1" dirty="0"/>
              <a:t>______________      __________      ____________        ____________       ________________</a:t>
            </a:r>
          </a:p>
          <a:p>
            <a:r>
              <a:rPr lang="pt-BR" b="1" dirty="0"/>
              <a:t>______________      __________      ____________        ____________       ________________</a:t>
            </a:r>
          </a:p>
          <a:p>
            <a:r>
              <a:rPr lang="pt-BR" b="1" dirty="0"/>
              <a:t>______________      __________      ____________        ____________       ________________</a:t>
            </a:r>
          </a:p>
          <a:p>
            <a:r>
              <a:rPr lang="pt-BR" b="1" dirty="0"/>
              <a:t>______________      __________      ____________        ____________       ________________</a:t>
            </a:r>
          </a:p>
          <a:p>
            <a:r>
              <a:rPr lang="pt-BR" b="1" dirty="0"/>
              <a:t>______________      __________      ____________        ____________       ________________</a:t>
            </a:r>
          </a:p>
          <a:p>
            <a:r>
              <a:rPr lang="pt-BR" b="1" dirty="0"/>
              <a:t>______________      __________      ____________        ____________       ________________</a:t>
            </a:r>
          </a:p>
          <a:p>
            <a:r>
              <a:rPr lang="pt-BR" b="1" dirty="0"/>
              <a:t>______________      __________      ____________        ____________       ________________</a:t>
            </a:r>
          </a:p>
          <a:p>
            <a:r>
              <a:rPr lang="pt-BR" b="1" dirty="0"/>
              <a:t>______________      __________      ____________        ____________       ________________</a:t>
            </a:r>
          </a:p>
          <a:p>
            <a:r>
              <a:rPr lang="pt-BR" b="1" dirty="0"/>
              <a:t>______________      __________      ____________        ____________       ________________</a:t>
            </a:r>
          </a:p>
          <a:p>
            <a:r>
              <a:rPr lang="pt-BR" b="1" dirty="0"/>
              <a:t>______________      __________      ____________        ____________       ________________</a:t>
            </a:r>
          </a:p>
          <a:p>
            <a:r>
              <a:rPr lang="pt-BR" b="1" dirty="0"/>
              <a:t>______________      __________      ____________        ____________       ________________</a:t>
            </a:r>
          </a:p>
          <a:p>
            <a:r>
              <a:rPr lang="pt-BR" b="1" dirty="0"/>
              <a:t>______________      __________      ____________        ____________       ________________</a:t>
            </a:r>
          </a:p>
          <a:p>
            <a:r>
              <a:rPr lang="pt-BR" b="1" dirty="0"/>
              <a:t>______________      __________      ____________        ____________       ________________</a:t>
            </a:r>
          </a:p>
          <a:p>
            <a:r>
              <a:rPr lang="pt-BR" b="1" dirty="0"/>
              <a:t>______________      __________      ____________        ____________       ________________</a:t>
            </a:r>
          </a:p>
          <a:p>
            <a:r>
              <a:rPr lang="pt-BR" b="1" dirty="0"/>
              <a:t>______________      __________      ____________        ____________       ________________</a:t>
            </a:r>
          </a:p>
          <a:p>
            <a:r>
              <a:rPr lang="pt-BR" b="1" dirty="0"/>
              <a:t>______________      __________      ____________        ____________       ________________</a:t>
            </a:r>
          </a:p>
          <a:p>
            <a:r>
              <a:rPr lang="pt-BR" b="1" dirty="0"/>
              <a:t>______________      __________      ____________        ____________       ________________</a:t>
            </a:r>
          </a:p>
          <a:p>
            <a:r>
              <a:rPr lang="pt-BR" b="1" dirty="0"/>
              <a:t>______________      __________      ____________        ____________       ________________</a:t>
            </a:r>
          </a:p>
          <a:p>
            <a:r>
              <a:rPr lang="pt-BR" b="1" dirty="0"/>
              <a:t>______________      __________      ____________        ____________       ________________</a:t>
            </a:r>
          </a:p>
          <a:p>
            <a:endParaRPr lang="pt-BR" b="1" dirty="0"/>
          </a:p>
          <a:p>
            <a:endParaRPr lang="pt-BR" b="1" dirty="0"/>
          </a:p>
          <a:p>
            <a:endParaRPr lang="pt-BR"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251520" y="404664"/>
            <a:ext cx="8712968" cy="923330"/>
          </a:xfrm>
          <a:prstGeom prst="rect">
            <a:avLst/>
          </a:prstGeom>
        </p:spPr>
        <p:txBody>
          <a:bodyPr wrap="square">
            <a:spAutoFit/>
          </a:bodyPr>
          <a:lstStyle/>
          <a:p>
            <a:r>
              <a:rPr lang="pt-BR" u="sng" dirty="0"/>
              <a:t>Referência Bibliográfica</a:t>
            </a:r>
            <a:endParaRPr lang="pt-BR" b="1" u="sng" dirty="0"/>
          </a:p>
          <a:p>
            <a:endParaRPr lang="pt-BR" b="1" dirty="0"/>
          </a:p>
          <a:p>
            <a:endParaRPr lang="pt-BR" b="1" dirty="0"/>
          </a:p>
        </p:txBody>
      </p:sp>
      <p:pic>
        <p:nvPicPr>
          <p:cNvPr id="1026" name="Picture 2"/>
          <p:cNvPicPr>
            <a:picLocks noChangeAspect="1" noChangeArrowheads="1"/>
          </p:cNvPicPr>
          <p:nvPr/>
        </p:nvPicPr>
        <p:blipFill>
          <a:blip r:embed="rId2" cstate="print"/>
          <a:srcRect/>
          <a:stretch>
            <a:fillRect/>
          </a:stretch>
        </p:blipFill>
        <p:spPr bwMode="auto">
          <a:xfrm>
            <a:off x="0" y="5517232"/>
            <a:ext cx="2457450" cy="1114425"/>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395536" y="1340768"/>
            <a:ext cx="6191250" cy="2190750"/>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251520" y="1052736"/>
            <a:ext cx="6810375" cy="304800"/>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0"/>
            <a:ext cx="9144000" cy="6740307"/>
          </a:xfrm>
          <a:prstGeom prst="rect">
            <a:avLst/>
          </a:prstGeom>
        </p:spPr>
        <p:txBody>
          <a:bodyPr wrap="square">
            <a:spAutoFit/>
          </a:bodyPr>
          <a:lstStyle/>
          <a:p>
            <a:r>
              <a:rPr lang="pt-BR" u="sng" dirty="0"/>
              <a:t>Resumo dos principais pontos do Plano de Negócio</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dirty="0"/>
              <a:t>_ _________________________________________________________________________</a:t>
            </a:r>
          </a:p>
          <a:p>
            <a:r>
              <a:rPr lang="pt-BR" b="1" dirty="0"/>
              <a:t>Lucratividade</a:t>
            </a:r>
            <a:r>
              <a:rPr lang="pt-BR" dirty="0"/>
              <a:t>  = ____%</a:t>
            </a:r>
          </a:p>
          <a:p>
            <a:r>
              <a:rPr lang="pt-BR" b="1" dirty="0"/>
              <a:t>Rentabilidade</a:t>
            </a:r>
            <a:r>
              <a:rPr lang="pt-BR" dirty="0"/>
              <a:t>  = ____%</a:t>
            </a:r>
          </a:p>
          <a:p>
            <a:r>
              <a:rPr lang="pt-BR" b="1" dirty="0"/>
              <a:t>Prazo de Retorno do Investimento  </a:t>
            </a:r>
            <a:r>
              <a:rPr lang="pt-BR" dirty="0"/>
              <a:t>= ____meses/anos</a:t>
            </a:r>
          </a:p>
          <a:p>
            <a:r>
              <a:rPr lang="pt-BR" b="1" dirty="0"/>
              <a:t>Ponto de Equilíbrio</a:t>
            </a:r>
            <a:r>
              <a:rPr lang="pt-BR" dirty="0"/>
              <a:t> (PE)  = R$___________</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611560BB2DC73441B33CA26D70EAA3DE" ma:contentTypeVersion="15" ma:contentTypeDescription="Crie um novo documento." ma:contentTypeScope="" ma:versionID="46aaeb94c3ec6cc35ff5255a60409c12">
  <xsd:schema xmlns:xsd="http://www.w3.org/2001/XMLSchema" xmlns:xs="http://www.w3.org/2001/XMLSchema" xmlns:p="http://schemas.microsoft.com/office/2006/metadata/properties" xmlns:ns2="7ca9ca12-fede-4166-8f3c-5dcf9a804965" xmlns:ns3="7a586f57-5c4c-4870-90e5-7dcbceac0c59" xmlns:ns4="4972bdeb-71e7-4f78-a412-0e79ef21ab88" targetNamespace="http://schemas.microsoft.com/office/2006/metadata/properties" ma:root="true" ma:fieldsID="99247781523e8e030ee8a8c929d45e5c" ns2:_="" ns3:_="" ns4:_="">
    <xsd:import namespace="7ca9ca12-fede-4166-8f3c-5dcf9a804965"/>
    <xsd:import namespace="7a586f57-5c4c-4870-90e5-7dcbceac0c59"/>
    <xsd:import namespace="4972bdeb-71e7-4f78-a412-0e79ef21ab8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LengthInSeconds" minOccurs="0"/>
                <xsd:element ref="ns2:lcf76f155ced4ddcb4097134ff3c332f" minOccurs="0"/>
                <xsd:element ref="ns4:TaxCatchAll" minOccurs="0"/>
                <xsd:element ref="ns2:MediaServiceOCR" minOccurs="0"/>
                <xsd:element ref="ns2:MediaServiceGenerationTime" minOccurs="0"/>
                <xsd:element ref="ns2:MediaServiceEventHashCode" minOccurs="0"/>
                <xsd:element ref="ns2:MediaServiceDateTaken" minOccurs="0"/>
                <xsd:element ref="ns2:Datacriado"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a9ca12-fede-4166-8f3c-5dcf9a80496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2" nillable="true" ma:displayName="MediaLengthInSeconds" ma:hidden="true" ma:internalName="MediaLengthInSeconds" ma:readOnly="true">
      <xsd:simpleType>
        <xsd:restriction base="dms:Unknown"/>
      </xsd:simpleType>
    </xsd:element>
    <xsd:element name="lcf76f155ced4ddcb4097134ff3c332f" ma:index="14" nillable="true" ma:taxonomy="true" ma:internalName="lcf76f155ced4ddcb4097134ff3c332f" ma:taxonomyFieldName="MediaServiceImageTags" ma:displayName="Marcações de imagem" ma:readOnly="false" ma:fieldId="{5cf76f15-5ced-4ddc-b409-7134ff3c332f}" ma:taxonomyMulti="true" ma:sspId="9cc491fe-547a-4263-97dd-51df7dc18ea8"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Datacriado" ma:index="20" nillable="true" ma:displayName="Data criado" ma:default="[today]" ma:format="DateTime" ma:internalName="Datacriado">
      <xsd:simpleType>
        <xsd:restriction base="dms:DateTim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a586f57-5c4c-4870-90e5-7dcbceac0c59" elementFormDefault="qualified">
    <xsd:import namespace="http://schemas.microsoft.com/office/2006/documentManagement/types"/>
    <xsd:import namespace="http://schemas.microsoft.com/office/infopath/2007/PartnerControls"/>
    <xsd:element name="SharedWithUsers" ma:index="10" nillable="true" ma:displayName="Com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hes de Compartilhado Com"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972bdeb-71e7-4f78-a412-0e79ef21ab88"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4c122622-9774-4f52-ba9d-f5d51811d0fd}" ma:internalName="TaxCatchAll" ma:showField="CatchAllData" ma:web="7a586f57-5c4c-4870-90e5-7dcbceac0c5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Datacriado xmlns="7ca9ca12-fede-4166-8f3c-5dcf9a804965">2024-01-30T20:16:56+00:00</Datacriado>
    <lcf76f155ced4ddcb4097134ff3c332f xmlns="7ca9ca12-fede-4166-8f3c-5dcf9a804965">
      <Terms xmlns="http://schemas.microsoft.com/office/infopath/2007/PartnerControls"/>
    </lcf76f155ced4ddcb4097134ff3c332f>
    <TaxCatchAll xmlns="4972bdeb-71e7-4f78-a412-0e79ef21ab88" xsi:nil="true"/>
  </documentManagement>
</p:properties>
</file>

<file path=customXml/itemProps1.xml><?xml version="1.0" encoding="utf-8"?>
<ds:datastoreItem xmlns:ds="http://schemas.openxmlformats.org/officeDocument/2006/customXml" ds:itemID="{B39EFEEC-04DE-4B22-93A9-E17720B72E65}"/>
</file>

<file path=customXml/itemProps2.xml><?xml version="1.0" encoding="utf-8"?>
<ds:datastoreItem xmlns:ds="http://schemas.openxmlformats.org/officeDocument/2006/customXml" ds:itemID="{85663E13-09E0-47D0-AB84-049E535084E8}"/>
</file>

<file path=customXml/itemProps3.xml><?xml version="1.0" encoding="utf-8"?>
<ds:datastoreItem xmlns:ds="http://schemas.openxmlformats.org/officeDocument/2006/customXml" ds:itemID="{42DCC41E-0B8C-4D9E-A682-08366A4D75D8}"/>
</file>

<file path=docProps/app.xml><?xml version="1.0" encoding="utf-8"?>
<Properties xmlns="http://schemas.openxmlformats.org/officeDocument/2006/extended-properties" xmlns:vt="http://schemas.openxmlformats.org/officeDocument/2006/docPropsVTypes">
  <Template>Facet</Template>
  <TotalTime>2465</TotalTime>
  <Words>10605</Words>
  <Application>Microsoft Office PowerPoint</Application>
  <PresentationFormat>Apresentação na tela (4:3)</PresentationFormat>
  <Paragraphs>1393</Paragraphs>
  <Slides>89</Slides>
  <Notes>0</Notes>
  <HiddenSlides>0</HiddenSlides>
  <MMClips>0</MMClips>
  <ScaleCrop>false</ScaleCrop>
  <HeadingPairs>
    <vt:vector size="4" baseType="variant">
      <vt:variant>
        <vt:lpstr>Tema</vt:lpstr>
      </vt:variant>
      <vt:variant>
        <vt:i4>1</vt:i4>
      </vt:variant>
      <vt:variant>
        <vt:lpstr>Títulos de slides</vt:lpstr>
      </vt:variant>
      <vt:variant>
        <vt:i4>89</vt:i4>
      </vt:variant>
    </vt:vector>
  </HeadingPairs>
  <TitlesOfParts>
    <vt:vector size="90" baseType="lpstr">
      <vt:lpstr>Integral</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Usuario</dc:creator>
  <cp:lastModifiedBy>Paulo César de Lucena Alves</cp:lastModifiedBy>
  <cp:revision>358</cp:revision>
  <dcterms:created xsi:type="dcterms:W3CDTF">2012-12-05T17:59:58Z</dcterms:created>
  <dcterms:modified xsi:type="dcterms:W3CDTF">2023-10-06T21:04:53Z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7a868c0-b938-4094-967a-b1475bff4cf2_Enabled">
    <vt:lpwstr>true</vt:lpwstr>
  </property>
  <property fmtid="{D5CDD505-2E9C-101B-9397-08002B2CF9AE}" pid="3" name="MSIP_Label_c7a868c0-b938-4094-967a-b1475bff4cf2_SetDate">
    <vt:lpwstr>2023-07-28T11:44:25Z</vt:lpwstr>
  </property>
  <property fmtid="{D5CDD505-2E9C-101B-9397-08002B2CF9AE}" pid="4" name="MSIP_Label_c7a868c0-b938-4094-967a-b1475bff4cf2_Method">
    <vt:lpwstr>Standard</vt:lpwstr>
  </property>
  <property fmtid="{D5CDD505-2E9C-101B-9397-08002B2CF9AE}" pid="5" name="MSIP_Label_c7a868c0-b938-4094-967a-b1475bff4cf2_Name">
    <vt:lpwstr>CE - Confidencial</vt:lpwstr>
  </property>
  <property fmtid="{D5CDD505-2E9C-101B-9397-08002B2CF9AE}" pid="6" name="MSIP_Label_c7a868c0-b938-4094-967a-b1475bff4cf2_SiteId">
    <vt:lpwstr>97298271-1bd7-4ac5-935b-88addef636cc</vt:lpwstr>
  </property>
  <property fmtid="{D5CDD505-2E9C-101B-9397-08002B2CF9AE}" pid="7" name="MSIP_Label_c7a868c0-b938-4094-967a-b1475bff4cf2_ActionId">
    <vt:lpwstr>4d790e52-a08c-4c51-8817-d6c34bbc4185</vt:lpwstr>
  </property>
  <property fmtid="{D5CDD505-2E9C-101B-9397-08002B2CF9AE}" pid="8" name="MSIP_Label_c7a868c0-b938-4094-967a-b1475bff4cf2_ContentBits">
    <vt:lpwstr>2</vt:lpwstr>
  </property>
  <property fmtid="{D5CDD505-2E9C-101B-9397-08002B2CF9AE}" pid="9" name="ClassificationContentMarkingFooterLocations">
    <vt:lpwstr>Integral:9</vt:lpwstr>
  </property>
  <property fmtid="{D5CDD505-2E9C-101B-9397-08002B2CF9AE}" pid="10" name="ClassificationContentMarkingFooterText">
    <vt:lpwstr>Confidencial</vt:lpwstr>
  </property>
  <property fmtid="{D5CDD505-2E9C-101B-9397-08002B2CF9AE}" pid="11" name="ContentTypeId">
    <vt:lpwstr>0x010100611560BB2DC73441B33CA26D70EAA3DE</vt:lpwstr>
  </property>
</Properties>
</file>